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83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9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slides/slide7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s/slide80.xml" ContentType="application/vnd.openxmlformats-officedocument.presentationml.slide+xml"/>
  <Override PartName="/ppt/slides/slide8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Default Extension="gif" ContentType="image/gif"/>
  <Default Extension="vml" ContentType="application/vnd.openxmlformats-officedocument.vmlDrawing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Default Extension="wmf" ContentType="image/x-wmf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7" r:id="rId3"/>
    <p:sldId id="259" r:id="rId4"/>
    <p:sldId id="260" r:id="rId5"/>
    <p:sldId id="261" r:id="rId6"/>
    <p:sldId id="262" r:id="rId7"/>
    <p:sldId id="264" r:id="rId8"/>
    <p:sldId id="332" r:id="rId9"/>
    <p:sldId id="263" r:id="rId10"/>
    <p:sldId id="258" r:id="rId11"/>
    <p:sldId id="333" r:id="rId12"/>
    <p:sldId id="267" r:id="rId13"/>
    <p:sldId id="268" r:id="rId14"/>
    <p:sldId id="269" r:id="rId15"/>
    <p:sldId id="331" r:id="rId16"/>
    <p:sldId id="266" r:id="rId17"/>
    <p:sldId id="271" r:id="rId18"/>
    <p:sldId id="272" r:id="rId19"/>
    <p:sldId id="273" r:id="rId20"/>
    <p:sldId id="274" r:id="rId21"/>
    <p:sldId id="275" r:id="rId22"/>
    <p:sldId id="277" r:id="rId23"/>
    <p:sldId id="278" r:id="rId24"/>
    <p:sldId id="276" r:id="rId25"/>
    <p:sldId id="279" r:id="rId26"/>
    <p:sldId id="280" r:id="rId27"/>
    <p:sldId id="281" r:id="rId28"/>
    <p:sldId id="282" r:id="rId29"/>
    <p:sldId id="283" r:id="rId30"/>
    <p:sldId id="334" r:id="rId31"/>
    <p:sldId id="270" r:id="rId32"/>
    <p:sldId id="289" r:id="rId33"/>
    <p:sldId id="285" r:id="rId34"/>
    <p:sldId id="286" r:id="rId35"/>
    <p:sldId id="287" r:id="rId36"/>
    <p:sldId id="288" r:id="rId37"/>
    <p:sldId id="290" r:id="rId38"/>
    <p:sldId id="335" r:id="rId39"/>
    <p:sldId id="291" r:id="rId40"/>
    <p:sldId id="294" r:id="rId41"/>
    <p:sldId id="295" r:id="rId42"/>
    <p:sldId id="299" r:id="rId43"/>
    <p:sldId id="300" r:id="rId44"/>
    <p:sldId id="292" r:id="rId45"/>
    <p:sldId id="336" r:id="rId46"/>
    <p:sldId id="304" r:id="rId47"/>
    <p:sldId id="303" r:id="rId48"/>
    <p:sldId id="301" r:id="rId49"/>
    <p:sldId id="302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42" r:id="rId62"/>
    <p:sldId id="343" r:id="rId63"/>
    <p:sldId id="293" r:id="rId64"/>
    <p:sldId id="339" r:id="rId65"/>
    <p:sldId id="317" r:id="rId66"/>
    <p:sldId id="316" r:id="rId67"/>
    <p:sldId id="337" r:id="rId68"/>
    <p:sldId id="340" r:id="rId69"/>
    <p:sldId id="320" r:id="rId70"/>
    <p:sldId id="341" r:id="rId71"/>
    <p:sldId id="324" r:id="rId72"/>
    <p:sldId id="319" r:id="rId73"/>
    <p:sldId id="321" r:id="rId74"/>
    <p:sldId id="322" r:id="rId75"/>
    <p:sldId id="323" r:id="rId76"/>
    <p:sldId id="325" r:id="rId77"/>
    <p:sldId id="326" r:id="rId78"/>
    <p:sldId id="327" r:id="rId79"/>
    <p:sldId id="328" r:id="rId80"/>
    <p:sldId id="284" r:id="rId81"/>
    <p:sldId id="338" r:id="rId82"/>
    <p:sldId id="329" r:id="rId83"/>
    <p:sldId id="330" r:id="rId84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  <a:srgbClr val="008000"/>
    <a:srgbClr val="00CC00"/>
    <a:srgbClr val="CC00CC"/>
    <a:srgbClr val="FF7C80"/>
    <a:srgbClr val="CCFF99"/>
    <a:srgbClr val="99FF66"/>
    <a:srgbClr val="FFFF66"/>
    <a:srgbClr val="FFCC00"/>
    <a:srgbClr val="5F5F5F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0"/>
    <p:restoredTop sz="94660"/>
  </p:normalViewPr>
  <p:slideViewPr>
    <p:cSldViewPr>
      <p:cViewPr>
        <p:scale>
          <a:sx n="48" d="100"/>
          <a:sy n="48" d="100"/>
        </p:scale>
        <p:origin x="-1788" y="-5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4.wmf"/><Relationship Id="rId2" Type="http://schemas.openxmlformats.org/officeDocument/2006/relationships/image" Target="../media/image63.wmf"/><Relationship Id="rId1" Type="http://schemas.openxmlformats.org/officeDocument/2006/relationships/image" Target="../media/image62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w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9.wmf"/><Relationship Id="rId1" Type="http://schemas.openxmlformats.org/officeDocument/2006/relationships/image" Target="../media/image78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4" Type="http://schemas.openxmlformats.org/officeDocument/2006/relationships/image" Target="../media/image7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1.wmf"/><Relationship Id="rId1" Type="http://schemas.openxmlformats.org/officeDocument/2006/relationships/image" Target="../media/image14.wmf"/><Relationship Id="rId6" Type="http://schemas.openxmlformats.org/officeDocument/2006/relationships/image" Target="../media/image18.wmf"/><Relationship Id="rId5" Type="http://schemas.openxmlformats.org/officeDocument/2006/relationships/image" Target="../media/image17.wmf"/><Relationship Id="rId4" Type="http://schemas.openxmlformats.org/officeDocument/2006/relationships/image" Target="../media/image16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6.vml.rels><?xml version="1.0" encoding="UTF-8" standalone="yes"?>
<Relationships xmlns="http://schemas.openxmlformats.org/package/2006/relationships"><Relationship Id="rId8" Type="http://schemas.openxmlformats.org/officeDocument/2006/relationships/image" Target="../media/image29.wmf"/><Relationship Id="rId3" Type="http://schemas.openxmlformats.org/officeDocument/2006/relationships/image" Target="../media/image24.wmf"/><Relationship Id="rId7" Type="http://schemas.openxmlformats.org/officeDocument/2006/relationships/image" Target="../media/image28.wmf"/><Relationship Id="rId2" Type="http://schemas.openxmlformats.org/officeDocument/2006/relationships/image" Target="../media/image23.wmf"/><Relationship Id="rId1" Type="http://schemas.openxmlformats.org/officeDocument/2006/relationships/image" Target="../media/image22.wmf"/><Relationship Id="rId6" Type="http://schemas.openxmlformats.org/officeDocument/2006/relationships/image" Target="../media/image27.wmf"/><Relationship Id="rId5" Type="http://schemas.openxmlformats.org/officeDocument/2006/relationships/image" Target="../media/image26.wmf"/><Relationship Id="rId4" Type="http://schemas.openxmlformats.org/officeDocument/2006/relationships/image" Target="../media/image25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wmf"/><Relationship Id="rId1" Type="http://schemas.openxmlformats.org/officeDocument/2006/relationships/image" Target="../media/image30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wmf"/><Relationship Id="rId2" Type="http://schemas.openxmlformats.org/officeDocument/2006/relationships/image" Target="../media/image35.wmf"/><Relationship Id="rId1" Type="http://schemas.openxmlformats.org/officeDocument/2006/relationships/image" Target="../media/image34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wmf"/></Relationships>
</file>

<file path=ppt/media/image1.jpeg>
</file>

<file path=ppt/media/image10.wmf>
</file>

<file path=ppt/media/image100.png>
</file>

<file path=ppt/media/image11.wmf>
</file>

<file path=ppt/media/image12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gi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4.wmf>
</file>

<file path=ppt/media/image35.wmf>
</file>

<file path=ppt/media/image36.wmf>
</file>

<file path=ppt/media/image4.wmf>
</file>

<file path=ppt/media/image41.wmf>
</file>

<file path=ppt/media/image42.png>
</file>

<file path=ppt/media/image43.wmf>
</file>

<file path=ppt/media/image44.png>
</file>

<file path=ppt/media/image45.png>
</file>

<file path=ppt/media/image5.wmf>
</file>

<file path=ppt/media/image57.png>
</file>

<file path=ppt/media/image58.png>
</file>

<file path=ppt/media/image59.png>
</file>

<file path=ppt/media/image6.wmf>
</file>

<file path=ppt/media/image60.png>
</file>

<file path=ppt/media/image61.png>
</file>

<file path=ppt/media/image62.wmf>
</file>

<file path=ppt/media/image63.wmf>
</file>

<file path=ppt/media/image64.wmf>
</file>

<file path=ppt/media/image65.wmf>
</file>

<file path=ppt/media/image7.wmf>
</file>

<file path=ppt/media/image73.wmf>
</file>

<file path=ppt/media/image78.wmf>
</file>

<file path=ppt/media/image79.wmf>
</file>

<file path=ppt/media/image8.png>
</file>

<file path=ppt/media/image80.wmf>
</file>

<file path=ppt/media/image9.png>
</file>

<file path=ppt/media/image97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055F8-1D02-4417-9241-55C834FD9970}" type="datetimeFigureOut">
              <a:rPr lang="it-IT" smtClean="0"/>
              <a:pPr/>
              <a:t>14/02/2013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7B441-5312-499D-93C3-6E37886527FA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image" Target="../media/image2.gif"/><Relationship Id="rId7" Type="http://schemas.openxmlformats.org/officeDocument/2006/relationships/oleObject" Target="../embeddings/oleObject1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8.bin"/><Relationship Id="rId11" Type="http://schemas.openxmlformats.org/officeDocument/2006/relationships/oleObject" Target="../embeddings/oleObject23.bin"/><Relationship Id="rId5" Type="http://schemas.openxmlformats.org/officeDocument/2006/relationships/oleObject" Target="../embeddings/oleObject17.bin"/><Relationship Id="rId10" Type="http://schemas.openxmlformats.org/officeDocument/2006/relationships/oleObject" Target="../embeddings/oleObject22.bin"/><Relationship Id="rId4" Type="http://schemas.openxmlformats.org/officeDocument/2006/relationships/oleObject" Target="../embeddings/oleObject16.bin"/><Relationship Id="rId9" Type="http://schemas.openxmlformats.org/officeDocument/2006/relationships/oleObject" Target="../embeddings/oleObject2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image" Target="../media/image33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25.bin"/><Relationship Id="rId5" Type="http://schemas.openxmlformats.org/officeDocument/2006/relationships/image" Target="../media/image32.emf"/><Relationship Id="rId4" Type="http://schemas.openxmlformats.org/officeDocument/2006/relationships/oleObject" Target="../embeddings/oleObject24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oleObject" Target="../embeddings/oleObject2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27.bin"/><Relationship Id="rId5" Type="http://schemas.openxmlformats.org/officeDocument/2006/relationships/oleObject" Target="../embeddings/oleObject26.bin"/><Relationship Id="rId4" Type="http://schemas.openxmlformats.org/officeDocument/2006/relationships/image" Target="../media/image3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Relationship Id="rId5" Type="http://schemas.openxmlformats.org/officeDocument/2006/relationships/oleObject" Target="../embeddings/oleObject29.bin"/><Relationship Id="rId4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4" Type="http://schemas.openxmlformats.org/officeDocument/2006/relationships/oleObject" Target="../embeddings/oleObject30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emf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gif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33.bin"/><Relationship Id="rId5" Type="http://schemas.openxmlformats.org/officeDocument/2006/relationships/oleObject" Target="../embeddings/oleObject32.bin"/><Relationship Id="rId4" Type="http://schemas.openxmlformats.org/officeDocument/2006/relationships/oleObject" Target="../embeddings/oleObject31.bin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2.vml"/><Relationship Id="rId4" Type="http://schemas.openxmlformats.org/officeDocument/2006/relationships/oleObject" Target="../embeddings/oleObject34.bin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image" Target="../media/image13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8.bin"/><Relationship Id="rId5" Type="http://schemas.openxmlformats.org/officeDocument/2006/relationships/oleObject" Target="../embeddings/oleObject7.bin"/><Relationship Id="rId4" Type="http://schemas.openxmlformats.org/officeDocument/2006/relationships/oleObject" Target="../embeddings/oleObject6.bin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9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2.emf"/><Relationship Id="rId4" Type="http://schemas.openxmlformats.org/officeDocument/2006/relationships/image" Target="../media/image71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35.bin"/><Relationship Id="rId5" Type="http://schemas.openxmlformats.org/officeDocument/2006/relationships/image" Target="../media/image2.gif"/><Relationship Id="rId4" Type="http://schemas.openxmlformats.org/officeDocument/2006/relationships/image" Target="../media/image75.em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4.vml"/><Relationship Id="rId5" Type="http://schemas.openxmlformats.org/officeDocument/2006/relationships/oleObject" Target="../embeddings/oleObject37.bin"/><Relationship Id="rId4" Type="http://schemas.openxmlformats.org/officeDocument/2006/relationships/oleObject" Target="../embeddings/oleObject36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5.vml"/><Relationship Id="rId4" Type="http://schemas.openxmlformats.org/officeDocument/2006/relationships/oleObject" Target="../embeddings/oleObject38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3" Type="http://schemas.openxmlformats.org/officeDocument/2006/relationships/image" Target="../media/image2.gif"/><Relationship Id="rId7" Type="http://schemas.openxmlformats.org/officeDocument/2006/relationships/oleObject" Target="../embeddings/oleObject1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1.bin"/><Relationship Id="rId5" Type="http://schemas.openxmlformats.org/officeDocument/2006/relationships/oleObject" Target="../embeddings/oleObject10.bin"/><Relationship Id="rId4" Type="http://schemas.openxmlformats.org/officeDocument/2006/relationships/oleObject" Target="../embeddings/oleObject9.bin"/><Relationship Id="rId9" Type="http://schemas.openxmlformats.org/officeDocument/2006/relationships/oleObject" Target="../embeddings/oleObject14.bin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3.emf"/><Relationship Id="rId4" Type="http://schemas.openxmlformats.org/officeDocument/2006/relationships/image" Target="../media/image82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6.emf"/><Relationship Id="rId4" Type="http://schemas.openxmlformats.org/officeDocument/2006/relationships/image" Target="../media/image85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9.emf"/><Relationship Id="rId5" Type="http://schemas.openxmlformats.org/officeDocument/2006/relationships/image" Target="../media/image88.emf"/><Relationship Id="rId4" Type="http://schemas.openxmlformats.org/officeDocument/2006/relationships/image" Target="../media/image87.emf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oleObject15.bin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2.emf"/><Relationship Id="rId4" Type="http://schemas.openxmlformats.org/officeDocument/2006/relationships/image" Target="../media/image94.emf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7.emf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7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1.emf"/><Relationship Id="rId4" Type="http://schemas.openxmlformats.org/officeDocument/2006/relationships/image" Target="../media/image100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5.emf"/><Relationship Id="rId5" Type="http://schemas.openxmlformats.org/officeDocument/2006/relationships/image" Target="../media/image104.emf"/><Relationship Id="rId4" Type="http://schemas.openxmlformats.org/officeDocument/2006/relationships/image" Target="../media/image103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7" Type="http://schemas.openxmlformats.org/officeDocument/2006/relationships/image" Target="../media/image110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9.emf"/><Relationship Id="rId5" Type="http://schemas.openxmlformats.org/officeDocument/2006/relationships/image" Target="../media/image108.emf"/><Relationship Id="rId4" Type="http://schemas.openxmlformats.org/officeDocument/2006/relationships/image" Target="../media/image107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7" Type="http://schemas.openxmlformats.org/officeDocument/2006/relationships/image" Target="../media/image115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4.emf"/><Relationship Id="rId5" Type="http://schemas.openxmlformats.org/officeDocument/2006/relationships/image" Target="../media/image113.emf"/><Relationship Id="rId4" Type="http://schemas.openxmlformats.org/officeDocument/2006/relationships/image" Target="../media/image112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7" Type="http://schemas.openxmlformats.org/officeDocument/2006/relationships/image" Target="../media/image2.gif"/><Relationship Id="rId2" Type="http://schemas.openxmlformats.org/officeDocument/2006/relationships/image" Target="../media/image11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0.emf"/><Relationship Id="rId5" Type="http://schemas.openxmlformats.org/officeDocument/2006/relationships/image" Target="../media/image119.emf"/><Relationship Id="rId4" Type="http://schemas.openxmlformats.org/officeDocument/2006/relationships/image" Target="../media/image118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7" Type="http://schemas.openxmlformats.org/officeDocument/2006/relationships/image" Target="../media/image125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4.emf"/><Relationship Id="rId5" Type="http://schemas.openxmlformats.org/officeDocument/2006/relationships/image" Target="../media/image123.emf"/><Relationship Id="rId4" Type="http://schemas.openxmlformats.org/officeDocument/2006/relationships/image" Target="../media/image122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7" Type="http://schemas.openxmlformats.org/officeDocument/2006/relationships/image" Target="../media/image2.gif"/><Relationship Id="rId2" Type="http://schemas.openxmlformats.org/officeDocument/2006/relationships/image" Target="../media/image12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0.emf"/><Relationship Id="rId5" Type="http://schemas.openxmlformats.org/officeDocument/2006/relationships/image" Target="../media/image129.emf"/><Relationship Id="rId4" Type="http://schemas.openxmlformats.org/officeDocument/2006/relationships/image" Target="../media/image128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7" Type="http://schemas.openxmlformats.org/officeDocument/2006/relationships/image" Target="../media/image2.gif"/><Relationship Id="rId2" Type="http://schemas.openxmlformats.org/officeDocument/2006/relationships/image" Target="../media/image13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5.emf"/><Relationship Id="rId5" Type="http://schemas.openxmlformats.org/officeDocument/2006/relationships/image" Target="../media/image134.emf"/><Relationship Id="rId4" Type="http://schemas.openxmlformats.org/officeDocument/2006/relationships/image" Target="../media/image133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821521" y="285728"/>
            <a:ext cx="7500958" cy="19697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Università degli Studi di Perugia</a:t>
            </a: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Facoltà di Ingegneria</a:t>
            </a:r>
          </a:p>
          <a:p>
            <a:pPr algn="ctr"/>
            <a:endParaRPr lang="it-IT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  <a:p>
            <a:pPr algn="ctr"/>
            <a:r>
              <a:rPr lang="it-IT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Dottorato in Ingegneria Civile e Materiali Innovativi</a:t>
            </a: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XXV Ciclo – ICAR 09</a:t>
            </a: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Anno Accademico 2011/2012</a:t>
            </a: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29058" y="2285992"/>
            <a:ext cx="1285884" cy="127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CasellaDiTesto 18"/>
          <p:cNvSpPr txBox="1"/>
          <p:nvPr/>
        </p:nvSpPr>
        <p:spPr>
          <a:xfrm>
            <a:off x="821521" y="3714752"/>
            <a:ext cx="7500958" cy="129266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6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Approccio Energetico per la Valutazione</a:t>
            </a:r>
          </a:p>
          <a:p>
            <a:pPr algn="ctr"/>
            <a:r>
              <a:rPr lang="it-IT" sz="26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della Risposta Sismica delle Strutture</a:t>
            </a:r>
          </a:p>
          <a:p>
            <a:pPr algn="ctr"/>
            <a:r>
              <a:rPr lang="it-IT" sz="26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Mediante la Analisi Statica Non Lineare</a:t>
            </a:r>
          </a:p>
        </p:txBody>
      </p:sp>
      <p:sp>
        <p:nvSpPr>
          <p:cNvPr id="20" name="CasellaDiTesto 19"/>
          <p:cNvSpPr txBox="1"/>
          <p:nvPr/>
        </p:nvSpPr>
        <p:spPr>
          <a:xfrm>
            <a:off x="821521" y="5000636"/>
            <a:ext cx="750095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Candidato:</a:t>
            </a:r>
            <a:endParaRPr lang="it-IT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dott. ing. Enrico Tomassoli</a:t>
            </a:r>
          </a:p>
        </p:txBody>
      </p:sp>
      <p:sp>
        <p:nvSpPr>
          <p:cNvPr id="21" name="CasellaDiTesto 20"/>
          <p:cNvSpPr txBox="1"/>
          <p:nvPr/>
        </p:nvSpPr>
        <p:spPr>
          <a:xfrm>
            <a:off x="1000100" y="5864386"/>
            <a:ext cx="3357586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Relatore:</a:t>
            </a:r>
            <a:endParaRPr lang="it-IT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prof. Marco Mezzi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4929190" y="5864386"/>
            <a:ext cx="3357586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Coordinatore:</a:t>
            </a:r>
            <a:endParaRPr lang="it-IT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prof. Claudio </a:t>
            </a:r>
            <a:r>
              <a:rPr lang="it-IT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Tamagnini</a:t>
            </a:r>
            <a:endParaRPr lang="it-IT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Structural Response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Lateral Force Distribution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18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CasellaDiTesto 85"/>
          <p:cNvSpPr txBox="1"/>
          <p:nvPr/>
        </p:nvSpPr>
        <p:spPr>
          <a:xfrm>
            <a:off x="1785918" y="2365053"/>
            <a:ext cx="6786610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 of System </a:t>
            </a:r>
          </a:p>
        </p:txBody>
      </p:sp>
      <p:sp>
        <p:nvSpPr>
          <p:cNvPr id="87" name="Triangolo isoscele 86"/>
          <p:cNvSpPr/>
          <p:nvPr/>
        </p:nvSpPr>
        <p:spPr>
          <a:xfrm rot="16200000">
            <a:off x="1250133" y="2464588"/>
            <a:ext cx="642942" cy="285752"/>
          </a:xfrm>
          <a:prstGeom prst="triangle">
            <a:avLst/>
          </a:prstGeom>
          <a:solidFill>
            <a:srgbClr val="33CC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Structural Response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Lateral Force Distribution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715272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Since a reliable numeric model of system has been defined, a </a:t>
            </a:r>
            <a:r>
              <a:rPr lang="en-US" sz="2200" b="1" dirty="0" smtClean="0">
                <a:latin typeface="Garamond" pitchFamily="18" charset="0"/>
              </a:rPr>
              <a:t>Lateral Force Distribution</a:t>
            </a:r>
            <a:r>
              <a:rPr lang="en-US" sz="2200" dirty="0" smtClean="0">
                <a:latin typeface="Garamond" pitchFamily="18" charset="0"/>
              </a:rPr>
              <a:t> (</a:t>
            </a:r>
            <a:r>
              <a:rPr lang="en-US" sz="2200" b="1" dirty="0" smtClean="0">
                <a:latin typeface="Garamond" pitchFamily="18" charset="0"/>
              </a:rPr>
              <a:t>LFD</a:t>
            </a:r>
            <a:r>
              <a:rPr lang="en-US" sz="2200" dirty="0" smtClean="0">
                <a:latin typeface="Garamond" pitchFamily="18" charset="0"/>
              </a:rPr>
              <a:t>)</a:t>
            </a:r>
            <a:r>
              <a:rPr lang="en-US" sz="2200" b="1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must be applied to the structure to represent the effect of seismic excitation   </a:t>
            </a:r>
          </a:p>
        </p:txBody>
      </p:sp>
      <p:grpSp>
        <p:nvGrpSpPr>
          <p:cNvPr id="3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1835146" y="4986350"/>
          <a:ext cx="2165350" cy="1720850"/>
        </p:xfrm>
        <a:graphic>
          <a:graphicData uri="http://schemas.openxmlformats.org/presentationml/2006/ole">
            <p:oleObj spid="_x0000_s94210" name="Equazione" r:id="rId4" imgW="1180800" imgH="939600" progId="Equation.3">
              <p:embed/>
            </p:oleObj>
          </a:graphicData>
        </a:graphic>
      </p:graphicFrame>
      <p:sp>
        <p:nvSpPr>
          <p:cNvPr id="49" name="CasellaDiTesto 48"/>
          <p:cNvSpPr txBox="1"/>
          <p:nvPr/>
        </p:nvSpPr>
        <p:spPr>
          <a:xfrm>
            <a:off x="1428728" y="2178128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In this study, four (</a:t>
            </a:r>
            <a:r>
              <a:rPr lang="en-US" sz="2200" b="1" dirty="0" smtClean="0">
                <a:latin typeface="Garamond" pitchFamily="18" charset="0"/>
              </a:rPr>
              <a:t>4</a:t>
            </a:r>
            <a:r>
              <a:rPr lang="en-US" sz="2200" dirty="0" smtClean="0">
                <a:latin typeface="Garamond" pitchFamily="18" charset="0"/>
              </a:rPr>
              <a:t>) different configurations are considered:</a:t>
            </a:r>
          </a:p>
        </p:txBody>
      </p:sp>
      <p:grpSp>
        <p:nvGrpSpPr>
          <p:cNvPr id="5" name="Gruppo 49"/>
          <p:cNvGrpSpPr/>
          <p:nvPr/>
        </p:nvGrpSpPr>
        <p:grpSpPr>
          <a:xfrm flipH="1">
            <a:off x="3071802" y="3482024"/>
            <a:ext cx="642942" cy="1375736"/>
            <a:chOff x="2071670" y="4584077"/>
            <a:chExt cx="785818" cy="1663753"/>
          </a:xfrm>
        </p:grpSpPr>
        <p:sp>
          <p:nvSpPr>
            <p:cNvPr id="51" name="Figura a mano libera 50"/>
            <p:cNvSpPr/>
            <p:nvPr/>
          </p:nvSpPr>
          <p:spPr>
            <a:xfrm>
              <a:off x="2080196" y="4585285"/>
              <a:ext cx="748146" cy="1662545"/>
            </a:xfrm>
            <a:custGeom>
              <a:avLst/>
              <a:gdLst>
                <a:gd name="connsiteX0" fmla="*/ 736271 w 748146"/>
                <a:gd name="connsiteY0" fmla="*/ 1662545 h 1662545"/>
                <a:gd name="connsiteX1" fmla="*/ 748146 w 748146"/>
                <a:gd name="connsiteY1" fmla="*/ 23751 h 1662545"/>
                <a:gd name="connsiteX2" fmla="*/ 0 w 748146"/>
                <a:gd name="connsiteY2" fmla="*/ 0 h 1662545"/>
                <a:gd name="connsiteX3" fmla="*/ 118754 w 748146"/>
                <a:gd name="connsiteY3" fmla="*/ 558140 h 1662545"/>
                <a:gd name="connsiteX4" fmla="*/ 344385 w 748146"/>
                <a:gd name="connsiteY4" fmla="*/ 1151906 h 1662545"/>
                <a:gd name="connsiteX5" fmla="*/ 736271 w 748146"/>
                <a:gd name="connsiteY5" fmla="*/ 1662545 h 166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8146" h="1662545">
                  <a:moveTo>
                    <a:pt x="736271" y="1662545"/>
                  </a:moveTo>
                  <a:cubicBezTo>
                    <a:pt x="740229" y="1116280"/>
                    <a:pt x="744188" y="570016"/>
                    <a:pt x="748146" y="23751"/>
                  </a:cubicBezTo>
                  <a:lnTo>
                    <a:pt x="0" y="0"/>
                  </a:lnTo>
                  <a:lnTo>
                    <a:pt x="118754" y="558140"/>
                  </a:lnTo>
                  <a:lnTo>
                    <a:pt x="344385" y="1151906"/>
                  </a:lnTo>
                  <a:lnTo>
                    <a:pt x="736271" y="1662545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grpSp>
          <p:nvGrpSpPr>
            <p:cNvPr id="6" name="Gruppo 22"/>
            <p:cNvGrpSpPr/>
            <p:nvPr/>
          </p:nvGrpSpPr>
          <p:grpSpPr>
            <a:xfrm>
              <a:off x="2071670" y="4584077"/>
              <a:ext cx="785818" cy="1144596"/>
              <a:chOff x="1643042" y="4714884"/>
              <a:chExt cx="785818" cy="1144596"/>
            </a:xfrm>
          </p:grpSpPr>
          <p:cxnSp>
            <p:nvCxnSpPr>
              <p:cNvPr id="53" name="Connettore 2 52"/>
              <p:cNvCxnSpPr/>
              <p:nvPr/>
            </p:nvCxnSpPr>
            <p:spPr>
              <a:xfrm>
                <a:off x="1643042" y="4714884"/>
                <a:ext cx="785818" cy="1588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nettore 2 53"/>
              <p:cNvCxnSpPr/>
              <p:nvPr/>
            </p:nvCxnSpPr>
            <p:spPr>
              <a:xfrm>
                <a:off x="1785918" y="5286388"/>
                <a:ext cx="642942" cy="1588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nettore 2 54"/>
              <p:cNvCxnSpPr/>
              <p:nvPr/>
            </p:nvCxnSpPr>
            <p:spPr>
              <a:xfrm>
                <a:off x="2000232" y="5857892"/>
                <a:ext cx="428628" cy="1588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" name="Gruppo 55"/>
          <p:cNvGrpSpPr/>
          <p:nvPr/>
        </p:nvGrpSpPr>
        <p:grpSpPr>
          <a:xfrm flipH="1">
            <a:off x="4622003" y="3492842"/>
            <a:ext cx="642942" cy="1364918"/>
            <a:chOff x="3071802" y="4572008"/>
            <a:chExt cx="785818" cy="1650670"/>
          </a:xfrm>
        </p:grpSpPr>
        <p:sp>
          <p:nvSpPr>
            <p:cNvPr id="57" name="Figura a mano libera 56"/>
            <p:cNvSpPr/>
            <p:nvPr/>
          </p:nvSpPr>
          <p:spPr>
            <a:xfrm>
              <a:off x="3088329" y="4572008"/>
              <a:ext cx="748145" cy="1650670"/>
            </a:xfrm>
            <a:custGeom>
              <a:avLst/>
              <a:gdLst>
                <a:gd name="connsiteX0" fmla="*/ 748145 w 748145"/>
                <a:gd name="connsiteY0" fmla="*/ 1650670 h 1650670"/>
                <a:gd name="connsiteX1" fmla="*/ 736270 w 748145"/>
                <a:gd name="connsiteY1" fmla="*/ 0 h 1650670"/>
                <a:gd name="connsiteX2" fmla="*/ 154379 w 748145"/>
                <a:gd name="connsiteY2" fmla="*/ 11875 h 1650670"/>
                <a:gd name="connsiteX3" fmla="*/ 0 w 748145"/>
                <a:gd name="connsiteY3" fmla="*/ 570015 h 1650670"/>
                <a:gd name="connsiteX4" fmla="*/ 11875 w 748145"/>
                <a:gd name="connsiteY4" fmla="*/ 1140031 h 1650670"/>
                <a:gd name="connsiteX5" fmla="*/ 748145 w 748145"/>
                <a:gd name="connsiteY5" fmla="*/ 1650670 h 165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8145" h="1650670">
                  <a:moveTo>
                    <a:pt x="748145" y="1650670"/>
                  </a:moveTo>
                  <a:cubicBezTo>
                    <a:pt x="744187" y="1100447"/>
                    <a:pt x="740228" y="550223"/>
                    <a:pt x="736270" y="0"/>
                  </a:cubicBezTo>
                  <a:lnTo>
                    <a:pt x="154379" y="11875"/>
                  </a:lnTo>
                  <a:lnTo>
                    <a:pt x="0" y="570015"/>
                  </a:lnTo>
                  <a:lnTo>
                    <a:pt x="11875" y="1140031"/>
                  </a:lnTo>
                  <a:lnTo>
                    <a:pt x="748145" y="165067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grpSp>
          <p:nvGrpSpPr>
            <p:cNvPr id="8" name="Gruppo 25"/>
            <p:cNvGrpSpPr/>
            <p:nvPr/>
          </p:nvGrpSpPr>
          <p:grpSpPr>
            <a:xfrm>
              <a:off x="3071802" y="4584077"/>
              <a:ext cx="785818" cy="1143008"/>
              <a:chOff x="1643042" y="4714884"/>
              <a:chExt cx="785818" cy="1143008"/>
            </a:xfrm>
          </p:grpSpPr>
          <p:cxnSp>
            <p:nvCxnSpPr>
              <p:cNvPr id="59" name="Connettore 2 58"/>
              <p:cNvCxnSpPr/>
              <p:nvPr/>
            </p:nvCxnSpPr>
            <p:spPr>
              <a:xfrm>
                <a:off x="1785918" y="4714884"/>
                <a:ext cx="642942" cy="1588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ttore 2 59"/>
              <p:cNvCxnSpPr/>
              <p:nvPr/>
            </p:nvCxnSpPr>
            <p:spPr>
              <a:xfrm>
                <a:off x="1643042" y="5284800"/>
                <a:ext cx="785818" cy="1588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ttore 2 60"/>
              <p:cNvCxnSpPr/>
              <p:nvPr/>
            </p:nvCxnSpPr>
            <p:spPr>
              <a:xfrm>
                <a:off x="1643042" y="5856304"/>
                <a:ext cx="785818" cy="1588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Gruppo 61"/>
          <p:cNvGrpSpPr/>
          <p:nvPr/>
        </p:nvGrpSpPr>
        <p:grpSpPr>
          <a:xfrm flipH="1">
            <a:off x="7880523" y="3502527"/>
            <a:ext cx="701391" cy="1364918"/>
            <a:chOff x="5000628" y="4584077"/>
            <a:chExt cx="857256" cy="1650670"/>
          </a:xfrm>
        </p:grpSpPr>
        <p:sp>
          <p:nvSpPr>
            <p:cNvPr id="63" name="Figura a mano libera 62"/>
            <p:cNvSpPr/>
            <p:nvPr/>
          </p:nvSpPr>
          <p:spPr>
            <a:xfrm>
              <a:off x="5000628" y="4584077"/>
              <a:ext cx="795647" cy="1650670"/>
            </a:xfrm>
            <a:custGeom>
              <a:avLst/>
              <a:gdLst>
                <a:gd name="connsiteX0" fmla="*/ 795647 w 795647"/>
                <a:gd name="connsiteY0" fmla="*/ 1650670 h 1650670"/>
                <a:gd name="connsiteX1" fmla="*/ 795647 w 795647"/>
                <a:gd name="connsiteY1" fmla="*/ 0 h 1650670"/>
                <a:gd name="connsiteX2" fmla="*/ 0 w 795647"/>
                <a:gd name="connsiteY2" fmla="*/ 11875 h 1650670"/>
                <a:gd name="connsiteX3" fmla="*/ 142504 w 795647"/>
                <a:gd name="connsiteY3" fmla="*/ 605641 h 1650670"/>
                <a:gd name="connsiteX4" fmla="*/ 59376 w 795647"/>
                <a:gd name="connsiteY4" fmla="*/ 1140031 h 1650670"/>
                <a:gd name="connsiteX5" fmla="*/ 795647 w 795647"/>
                <a:gd name="connsiteY5" fmla="*/ 1650670 h 165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647" h="1650670">
                  <a:moveTo>
                    <a:pt x="795647" y="1650670"/>
                  </a:moveTo>
                  <a:lnTo>
                    <a:pt x="795647" y="0"/>
                  </a:lnTo>
                  <a:lnTo>
                    <a:pt x="0" y="11875"/>
                  </a:lnTo>
                  <a:lnTo>
                    <a:pt x="142504" y="605641"/>
                  </a:lnTo>
                  <a:lnTo>
                    <a:pt x="59376" y="1140031"/>
                  </a:lnTo>
                  <a:lnTo>
                    <a:pt x="795647" y="165067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grpSp>
          <p:nvGrpSpPr>
            <p:cNvPr id="10" name="Gruppo 29"/>
            <p:cNvGrpSpPr/>
            <p:nvPr/>
          </p:nvGrpSpPr>
          <p:grpSpPr>
            <a:xfrm>
              <a:off x="5072066" y="4584077"/>
              <a:ext cx="785818" cy="1143008"/>
              <a:chOff x="1643042" y="4714884"/>
              <a:chExt cx="785818" cy="1143008"/>
            </a:xfrm>
          </p:grpSpPr>
          <p:cxnSp>
            <p:nvCxnSpPr>
              <p:cNvPr id="65" name="Connettore 2 64"/>
              <p:cNvCxnSpPr/>
              <p:nvPr/>
            </p:nvCxnSpPr>
            <p:spPr>
              <a:xfrm>
                <a:off x="1643042" y="4714884"/>
                <a:ext cx="785818" cy="1588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nettore 2 65"/>
              <p:cNvCxnSpPr>
                <a:stCxn id="63" idx="3"/>
              </p:cNvCxnSpPr>
              <p:nvPr/>
            </p:nvCxnSpPr>
            <p:spPr>
              <a:xfrm flipV="1">
                <a:off x="1714108" y="5287976"/>
                <a:ext cx="714752" cy="32549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nettore 2 66"/>
              <p:cNvCxnSpPr/>
              <p:nvPr/>
            </p:nvCxnSpPr>
            <p:spPr>
              <a:xfrm>
                <a:off x="1643042" y="5856304"/>
                <a:ext cx="785818" cy="1588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" name="Gruppo 67"/>
          <p:cNvGrpSpPr/>
          <p:nvPr/>
        </p:nvGrpSpPr>
        <p:grpSpPr>
          <a:xfrm flipH="1">
            <a:off x="6326204" y="3500438"/>
            <a:ext cx="642942" cy="1354938"/>
            <a:chOff x="4071934" y="4584077"/>
            <a:chExt cx="785818" cy="1638601"/>
          </a:xfrm>
        </p:grpSpPr>
        <p:sp>
          <p:nvSpPr>
            <p:cNvPr id="69" name="Figura a mano libera 68"/>
            <p:cNvSpPr/>
            <p:nvPr/>
          </p:nvSpPr>
          <p:spPr>
            <a:xfrm>
              <a:off x="4085856" y="4595758"/>
              <a:ext cx="724395" cy="1626920"/>
            </a:xfrm>
            <a:custGeom>
              <a:avLst/>
              <a:gdLst>
                <a:gd name="connsiteX0" fmla="*/ 724395 w 724395"/>
                <a:gd name="connsiteY0" fmla="*/ 1626920 h 1626920"/>
                <a:gd name="connsiteX1" fmla="*/ 724395 w 724395"/>
                <a:gd name="connsiteY1" fmla="*/ 0 h 1626920"/>
                <a:gd name="connsiteX2" fmla="*/ 0 w 724395"/>
                <a:gd name="connsiteY2" fmla="*/ 0 h 1626920"/>
                <a:gd name="connsiteX3" fmla="*/ 225631 w 724395"/>
                <a:gd name="connsiteY3" fmla="*/ 570016 h 1626920"/>
                <a:gd name="connsiteX4" fmla="*/ 296883 w 724395"/>
                <a:gd name="connsiteY4" fmla="*/ 1116281 h 1626920"/>
                <a:gd name="connsiteX5" fmla="*/ 724395 w 724395"/>
                <a:gd name="connsiteY5" fmla="*/ 1626920 h 1626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395" h="1626920">
                  <a:moveTo>
                    <a:pt x="724395" y="1626920"/>
                  </a:moveTo>
                  <a:lnTo>
                    <a:pt x="724395" y="0"/>
                  </a:lnTo>
                  <a:lnTo>
                    <a:pt x="0" y="0"/>
                  </a:lnTo>
                  <a:lnTo>
                    <a:pt x="225631" y="570016"/>
                  </a:lnTo>
                  <a:lnTo>
                    <a:pt x="296883" y="1116281"/>
                  </a:lnTo>
                  <a:lnTo>
                    <a:pt x="724395" y="162692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grpSp>
          <p:nvGrpSpPr>
            <p:cNvPr id="12" name="Gruppo 33"/>
            <p:cNvGrpSpPr/>
            <p:nvPr/>
          </p:nvGrpSpPr>
          <p:grpSpPr>
            <a:xfrm>
              <a:off x="4071934" y="4584077"/>
              <a:ext cx="785818" cy="1144596"/>
              <a:chOff x="1643042" y="4714884"/>
              <a:chExt cx="785818" cy="1144596"/>
            </a:xfrm>
          </p:grpSpPr>
          <p:cxnSp>
            <p:nvCxnSpPr>
              <p:cNvPr id="71" name="Connettore 2 70"/>
              <p:cNvCxnSpPr/>
              <p:nvPr/>
            </p:nvCxnSpPr>
            <p:spPr>
              <a:xfrm>
                <a:off x="1643042" y="4714884"/>
                <a:ext cx="785818" cy="1588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Connettore 2 71"/>
              <p:cNvCxnSpPr/>
              <p:nvPr/>
            </p:nvCxnSpPr>
            <p:spPr>
              <a:xfrm>
                <a:off x="1857356" y="5286388"/>
                <a:ext cx="571504" cy="1588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Connettore 2 72"/>
              <p:cNvCxnSpPr/>
              <p:nvPr/>
            </p:nvCxnSpPr>
            <p:spPr>
              <a:xfrm>
                <a:off x="1928794" y="5857892"/>
                <a:ext cx="500066" cy="1588"/>
              </a:xfrm>
              <a:prstGeom prst="straightConnector1">
                <a:avLst/>
              </a:prstGeom>
              <a:ln w="50800">
                <a:solidFill>
                  <a:schemeClr val="tx2">
                    <a:lumMod val="50000"/>
                  </a:schemeClr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027" name="Object 3"/>
          <p:cNvGraphicFramePr>
            <a:graphicFrameLocks noChangeAspect="1"/>
          </p:cNvGraphicFramePr>
          <p:nvPr/>
        </p:nvGraphicFramePr>
        <p:xfrm>
          <a:off x="2090733" y="2760657"/>
          <a:ext cx="1838325" cy="395288"/>
        </p:xfrm>
        <a:graphic>
          <a:graphicData uri="http://schemas.openxmlformats.org/presentationml/2006/ole">
            <p:oleObj spid="_x0000_s94211" name="Equazione" r:id="rId5" imgW="1002960" imgH="215640" progId="Equation.3">
              <p:embed/>
            </p:oleObj>
          </a:graphicData>
        </a:graphic>
      </p:graphicFrame>
      <p:graphicFrame>
        <p:nvGraphicFramePr>
          <p:cNvPr id="1032" name="Object 8"/>
          <p:cNvGraphicFramePr>
            <a:graphicFrameLocks noChangeAspect="1"/>
          </p:cNvGraphicFramePr>
          <p:nvPr/>
        </p:nvGraphicFramePr>
        <p:xfrm>
          <a:off x="4559299" y="5011773"/>
          <a:ext cx="768350" cy="1674812"/>
        </p:xfrm>
        <a:graphic>
          <a:graphicData uri="http://schemas.openxmlformats.org/presentationml/2006/ole">
            <p:oleObj spid="_x0000_s94212" name="Equazione" r:id="rId6" imgW="419040" imgH="914400" progId="Equation.3">
              <p:embed/>
            </p:oleObj>
          </a:graphicData>
        </a:graphic>
      </p:graphicFrame>
      <p:graphicFrame>
        <p:nvGraphicFramePr>
          <p:cNvPr id="1033" name="Object 9"/>
          <p:cNvGraphicFramePr>
            <a:graphicFrameLocks noChangeAspect="1"/>
          </p:cNvGraphicFramePr>
          <p:nvPr/>
        </p:nvGraphicFramePr>
        <p:xfrm>
          <a:off x="4500562" y="2782882"/>
          <a:ext cx="885825" cy="373063"/>
        </p:xfrm>
        <a:graphic>
          <a:graphicData uri="http://schemas.openxmlformats.org/presentationml/2006/ole">
            <p:oleObj spid="_x0000_s94213" name="Equazione" r:id="rId7" imgW="482400" imgH="203040" progId="Equation.3">
              <p:embed/>
            </p:oleObj>
          </a:graphicData>
        </a:graphic>
      </p:graphicFrame>
      <p:graphicFrame>
        <p:nvGraphicFramePr>
          <p:cNvPr id="1034" name="Object 10"/>
          <p:cNvGraphicFramePr>
            <a:graphicFrameLocks noChangeAspect="1"/>
          </p:cNvGraphicFramePr>
          <p:nvPr/>
        </p:nvGraphicFramePr>
        <p:xfrm>
          <a:off x="5937269" y="4972073"/>
          <a:ext cx="1420813" cy="1743075"/>
        </p:xfrm>
        <a:graphic>
          <a:graphicData uri="http://schemas.openxmlformats.org/presentationml/2006/ole">
            <p:oleObj spid="_x0000_s94214" name="Equazione" r:id="rId8" imgW="774360" imgH="952200" progId="Equation.3">
              <p:embed/>
            </p:oleObj>
          </a:graphicData>
        </a:graphic>
      </p:graphicFrame>
      <p:graphicFrame>
        <p:nvGraphicFramePr>
          <p:cNvPr id="1035" name="Object 11"/>
          <p:cNvGraphicFramePr>
            <a:graphicFrameLocks noChangeAspect="1"/>
          </p:cNvGraphicFramePr>
          <p:nvPr/>
        </p:nvGraphicFramePr>
        <p:xfrm>
          <a:off x="6088875" y="2797174"/>
          <a:ext cx="1117600" cy="417512"/>
        </p:xfrm>
        <a:graphic>
          <a:graphicData uri="http://schemas.openxmlformats.org/presentationml/2006/ole">
            <p:oleObj spid="_x0000_s94215" name="Equazione" r:id="rId9" imgW="609480" imgH="228600" progId="Equation.3">
              <p:embed/>
            </p:oleObj>
          </a:graphicData>
        </a:graphic>
      </p:graphicFrame>
      <p:graphicFrame>
        <p:nvGraphicFramePr>
          <p:cNvPr id="1036" name="Object 12"/>
          <p:cNvGraphicFramePr>
            <a:graphicFrameLocks noChangeAspect="1"/>
          </p:cNvGraphicFramePr>
          <p:nvPr/>
        </p:nvGraphicFramePr>
        <p:xfrm>
          <a:off x="7532718" y="4953013"/>
          <a:ext cx="1397000" cy="1720850"/>
        </p:xfrm>
        <a:graphic>
          <a:graphicData uri="http://schemas.openxmlformats.org/presentationml/2006/ole">
            <p:oleObj spid="_x0000_s94216" name="Equazione" r:id="rId10" imgW="761760" imgH="939600" progId="Equation.3">
              <p:embed/>
            </p:oleObj>
          </a:graphicData>
        </a:graphic>
      </p:graphicFrame>
      <p:graphicFrame>
        <p:nvGraphicFramePr>
          <p:cNvPr id="1037" name="Object 13"/>
          <p:cNvGraphicFramePr>
            <a:graphicFrameLocks noChangeAspect="1"/>
          </p:cNvGraphicFramePr>
          <p:nvPr/>
        </p:nvGraphicFramePr>
        <p:xfrm>
          <a:off x="7684324" y="2786058"/>
          <a:ext cx="1093788" cy="441325"/>
        </p:xfrm>
        <a:graphic>
          <a:graphicData uri="http://schemas.openxmlformats.org/presentationml/2006/ole">
            <p:oleObj spid="_x0000_s94217" name="Equazione" r:id="rId11" imgW="596880" imgH="241200" progId="Equation.3">
              <p:embed/>
            </p:oleObj>
          </a:graphicData>
        </a:graphic>
      </p:graphicFrame>
      <p:grpSp>
        <p:nvGrpSpPr>
          <p:cNvPr id="13" name="Gruppo 73"/>
          <p:cNvGrpSpPr/>
          <p:nvPr/>
        </p:nvGrpSpPr>
        <p:grpSpPr>
          <a:xfrm>
            <a:off x="1571604" y="3429000"/>
            <a:ext cx="1071570" cy="1571636"/>
            <a:chOff x="4286248" y="4714884"/>
            <a:chExt cx="1285884" cy="1785950"/>
          </a:xfrm>
        </p:grpSpPr>
        <p:grpSp>
          <p:nvGrpSpPr>
            <p:cNvPr id="14" name="Gruppo 11"/>
            <p:cNvGrpSpPr/>
            <p:nvPr/>
          </p:nvGrpSpPr>
          <p:grpSpPr>
            <a:xfrm>
              <a:off x="4429124" y="4714882"/>
              <a:ext cx="1000132" cy="1643073"/>
              <a:chOff x="4429124" y="4572008"/>
              <a:chExt cx="1285884" cy="1928826"/>
            </a:xfrm>
          </p:grpSpPr>
          <p:sp>
            <p:nvSpPr>
              <p:cNvPr id="79" name="Rettangolo 78"/>
              <p:cNvSpPr/>
              <p:nvPr/>
            </p:nvSpPr>
            <p:spPr>
              <a:xfrm>
                <a:off x="4429124" y="4572008"/>
                <a:ext cx="1285884" cy="642942"/>
              </a:xfrm>
              <a:prstGeom prst="rect">
                <a:avLst/>
              </a:prstGeom>
              <a:solidFill>
                <a:schemeClr val="bg1"/>
              </a:solidFill>
              <a:ln w="635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80" name="Rettangolo 79"/>
              <p:cNvSpPr/>
              <p:nvPr/>
            </p:nvSpPr>
            <p:spPr>
              <a:xfrm>
                <a:off x="4429124" y="5214950"/>
                <a:ext cx="1285884" cy="642942"/>
              </a:xfrm>
              <a:prstGeom prst="rect">
                <a:avLst/>
              </a:prstGeom>
              <a:solidFill>
                <a:schemeClr val="bg1"/>
              </a:solidFill>
              <a:ln w="635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81" name="Rettangolo 80"/>
              <p:cNvSpPr/>
              <p:nvPr/>
            </p:nvSpPr>
            <p:spPr>
              <a:xfrm>
                <a:off x="4429124" y="5857892"/>
                <a:ext cx="1285884" cy="642942"/>
              </a:xfrm>
              <a:prstGeom prst="rect">
                <a:avLst/>
              </a:prstGeom>
              <a:solidFill>
                <a:schemeClr val="bg1"/>
              </a:solidFill>
              <a:ln w="635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15" name="Gruppo 16"/>
            <p:cNvGrpSpPr/>
            <p:nvPr/>
          </p:nvGrpSpPr>
          <p:grpSpPr>
            <a:xfrm>
              <a:off x="4286248" y="6357958"/>
              <a:ext cx="1285884" cy="142876"/>
              <a:chOff x="4286248" y="6356369"/>
              <a:chExt cx="1357322" cy="215903"/>
            </a:xfrm>
          </p:grpSpPr>
          <p:sp>
            <p:nvSpPr>
              <p:cNvPr id="77" name="Rettangolo 76"/>
              <p:cNvSpPr/>
              <p:nvPr/>
            </p:nvSpPr>
            <p:spPr>
              <a:xfrm>
                <a:off x="4286248" y="6357958"/>
                <a:ext cx="1357322" cy="214314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cxnSp>
            <p:nvCxnSpPr>
              <p:cNvPr id="78" name="Connettore 1 77"/>
              <p:cNvCxnSpPr/>
              <p:nvPr/>
            </p:nvCxnSpPr>
            <p:spPr>
              <a:xfrm rot="10800000" flipH="1">
                <a:off x="4286248" y="6356369"/>
                <a:ext cx="1357322" cy="1588"/>
              </a:xfrm>
              <a:prstGeom prst="line">
                <a:avLst/>
              </a:prstGeom>
              <a:ln w="635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CasellaDiTesto 81"/>
          <p:cNvSpPr txBox="1"/>
          <p:nvPr/>
        </p:nvSpPr>
        <p:spPr>
          <a:xfrm>
            <a:off x="3214678" y="4572008"/>
            <a:ext cx="92866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2200" b="1" i="1" dirty="0" smtClean="0">
                <a:latin typeface="Garamond" pitchFamily="18" charset="0"/>
              </a:rPr>
              <a:t>Mod</a:t>
            </a:r>
          </a:p>
        </p:txBody>
      </p:sp>
      <p:sp>
        <p:nvSpPr>
          <p:cNvPr id="83" name="CasellaDiTesto 82"/>
          <p:cNvSpPr txBox="1"/>
          <p:nvPr/>
        </p:nvSpPr>
        <p:spPr>
          <a:xfrm>
            <a:off x="4786314" y="4572008"/>
            <a:ext cx="92866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2200" b="1" i="1" dirty="0" err="1" smtClean="0">
                <a:latin typeface="Garamond" pitchFamily="18" charset="0"/>
              </a:rPr>
              <a:t>Uni</a:t>
            </a:r>
            <a:endParaRPr lang="en-US" sz="2200" b="1" i="1" dirty="0" smtClean="0">
              <a:latin typeface="Garamond" pitchFamily="18" charset="0"/>
            </a:endParaRPr>
          </a:p>
        </p:txBody>
      </p:sp>
      <p:sp>
        <p:nvSpPr>
          <p:cNvPr id="84" name="CasellaDiTesto 83"/>
          <p:cNvSpPr txBox="1"/>
          <p:nvPr/>
        </p:nvSpPr>
        <p:spPr>
          <a:xfrm>
            <a:off x="6357950" y="4572008"/>
            <a:ext cx="92866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2200" b="1" i="1" dirty="0" err="1" smtClean="0">
                <a:latin typeface="Garamond" pitchFamily="18" charset="0"/>
              </a:rPr>
              <a:t>Ada</a:t>
            </a:r>
            <a:endParaRPr lang="en-US" sz="2200" b="1" i="1" dirty="0" smtClean="0">
              <a:latin typeface="Garamond" pitchFamily="18" charset="0"/>
            </a:endParaRPr>
          </a:p>
        </p:txBody>
      </p:sp>
      <p:sp>
        <p:nvSpPr>
          <p:cNvPr id="85" name="CasellaDiTesto 84"/>
          <p:cNvSpPr txBox="1"/>
          <p:nvPr/>
        </p:nvSpPr>
        <p:spPr>
          <a:xfrm>
            <a:off x="8143900" y="4569749"/>
            <a:ext cx="92866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2200" b="1" i="1" dirty="0" err="1" smtClean="0">
                <a:latin typeface="Garamond" pitchFamily="18" charset="0"/>
              </a:rPr>
              <a:t>Mul</a:t>
            </a:r>
            <a:endParaRPr lang="en-US" sz="2200" b="1" i="1" dirty="0" smtClean="0"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Structural Response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Energy-Based Structural Response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Knowledge of displacements, storey drifts, applied lateral forces and base shear is available since NL analysis has been performed</a:t>
            </a:r>
          </a:p>
        </p:txBody>
      </p:sp>
      <p:grpSp>
        <p:nvGrpSpPr>
          <p:cNvPr id="3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37" name="Object 13"/>
          <p:cNvGraphicFramePr>
            <a:graphicFrameLocks noChangeAspect="1"/>
          </p:cNvGraphicFramePr>
          <p:nvPr/>
        </p:nvGraphicFramePr>
        <p:xfrm>
          <a:off x="1428728" y="5713413"/>
          <a:ext cx="3467100" cy="860425"/>
        </p:xfrm>
        <a:graphic>
          <a:graphicData uri="http://schemas.openxmlformats.org/presentationml/2006/ole">
            <p:oleObj spid="_x0000_s22537" name="Equazione" r:id="rId4" imgW="1892160" imgH="469800" progId="Equation.3">
              <p:embed/>
            </p:oleObj>
          </a:graphicData>
        </a:graphic>
      </p:graphicFrame>
      <p:sp>
        <p:nvSpPr>
          <p:cNvPr id="64" name="CasellaDiTesto 63"/>
          <p:cNvSpPr txBox="1"/>
          <p:nvPr/>
        </p:nvSpPr>
        <p:spPr>
          <a:xfrm>
            <a:off x="1428728" y="1873741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An </a:t>
            </a:r>
            <a:r>
              <a:rPr lang="en-US" sz="2200" b="1" dirty="0" smtClean="0">
                <a:latin typeface="Garamond" pitchFamily="18" charset="0"/>
              </a:rPr>
              <a:t>energy-representation of structural response </a:t>
            </a:r>
            <a:r>
              <a:rPr lang="en-US" sz="2200" dirty="0" smtClean="0">
                <a:latin typeface="Garamond" pitchFamily="18" charset="0"/>
              </a:rPr>
              <a:t>can be provided by means of processing information mentioned above</a:t>
            </a:r>
          </a:p>
        </p:txBody>
      </p:sp>
      <p:pic>
        <p:nvPicPr>
          <p:cNvPr id="22538" name="Picture 10"/>
          <p:cNvPicPr>
            <a:picLocks noChangeAspect="1" noChangeArrowheads="1"/>
          </p:cNvPicPr>
          <p:nvPr/>
        </p:nvPicPr>
        <p:blipFill>
          <a:blip r:embed="rId5"/>
          <a:srcRect l="2336" r="43939" b="5988"/>
          <a:stretch>
            <a:fillRect/>
          </a:stretch>
        </p:blipFill>
        <p:spPr bwMode="auto">
          <a:xfrm>
            <a:off x="1581129" y="2786058"/>
            <a:ext cx="2847995" cy="2714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22541" name="Object 13"/>
          <p:cNvGraphicFramePr>
            <a:graphicFrameLocks noChangeAspect="1"/>
          </p:cNvGraphicFramePr>
          <p:nvPr/>
        </p:nvGraphicFramePr>
        <p:xfrm>
          <a:off x="4857752" y="5689622"/>
          <a:ext cx="4119563" cy="882650"/>
        </p:xfrm>
        <a:graphic>
          <a:graphicData uri="http://schemas.openxmlformats.org/presentationml/2006/ole">
            <p:oleObj spid="_x0000_s22541" name="Equazione" r:id="rId6" imgW="2247840" imgH="482400" progId="Equation.3">
              <p:embed/>
            </p:oleObj>
          </a:graphicData>
        </a:graphic>
      </p:graphicFrame>
      <p:pic>
        <p:nvPicPr>
          <p:cNvPr id="22542" name="Picture 14"/>
          <p:cNvPicPr>
            <a:picLocks noChangeAspect="1" noChangeArrowheads="1"/>
          </p:cNvPicPr>
          <p:nvPr/>
        </p:nvPicPr>
        <p:blipFill>
          <a:blip r:embed="rId7"/>
          <a:srcRect r="35764" b="7143"/>
          <a:stretch>
            <a:fillRect/>
          </a:stretch>
        </p:blipFill>
        <p:spPr bwMode="auto">
          <a:xfrm>
            <a:off x="4500562" y="2714620"/>
            <a:ext cx="4286280" cy="2786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ttangolo 39"/>
          <p:cNvSpPr/>
          <p:nvPr/>
        </p:nvSpPr>
        <p:spPr>
          <a:xfrm>
            <a:off x="1857356" y="5572140"/>
            <a:ext cx="4286280" cy="10001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Structural Response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Same-Energy Displacement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Through the use of last formula, the </a:t>
            </a:r>
            <a:r>
              <a:rPr lang="en-US" sz="2200" b="1" dirty="0" smtClean="0">
                <a:latin typeface="Garamond" pitchFamily="18" charset="0"/>
              </a:rPr>
              <a:t>work done</a:t>
            </a:r>
            <a:r>
              <a:rPr lang="en-US" sz="2200" dirty="0" smtClean="0">
                <a:latin typeface="Garamond" pitchFamily="18" charset="0"/>
              </a:rPr>
              <a:t> by lateral forces applied to the system (or </a:t>
            </a:r>
            <a:r>
              <a:rPr lang="en-US" sz="2200" b="1" dirty="0" smtClean="0">
                <a:latin typeface="Garamond" pitchFamily="18" charset="0"/>
              </a:rPr>
              <a:t>energy absorbed</a:t>
            </a:r>
            <a:r>
              <a:rPr lang="en-US" sz="2200" dirty="0" smtClean="0">
                <a:latin typeface="Garamond" pitchFamily="18" charset="0"/>
              </a:rPr>
              <a:t>) is known at each step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CasellaDiTesto 63"/>
          <p:cNvSpPr txBox="1"/>
          <p:nvPr/>
        </p:nvSpPr>
        <p:spPr>
          <a:xfrm>
            <a:off x="1428728" y="1873741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An incremental parameter can be introduced, defined by the ratio of incremental work done and base shear at </a:t>
            </a:r>
            <a:r>
              <a:rPr lang="en-US" sz="2200" dirty="0" err="1" smtClean="0">
                <a:latin typeface="Garamond" pitchFamily="18" charset="0"/>
              </a:rPr>
              <a:t>k</a:t>
            </a:r>
            <a:r>
              <a:rPr lang="en-US" sz="2200" baseline="30000" dirty="0" err="1" smtClean="0">
                <a:latin typeface="Garamond" pitchFamily="18" charset="0"/>
              </a:rPr>
              <a:t>th</a:t>
            </a:r>
            <a:r>
              <a:rPr lang="en-US" sz="2200" dirty="0" smtClean="0">
                <a:latin typeface="Garamond" pitchFamily="18" charset="0"/>
              </a:rPr>
              <a:t> step</a:t>
            </a:r>
          </a:p>
        </p:txBody>
      </p:sp>
      <p:pic>
        <p:nvPicPr>
          <p:cNvPr id="25" name="Picture 139"/>
          <p:cNvPicPr>
            <a:picLocks noChangeAspect="1" noChangeArrowheads="1"/>
          </p:cNvPicPr>
          <p:nvPr/>
        </p:nvPicPr>
        <p:blipFill>
          <a:blip r:embed="rId4"/>
          <a:srcRect l="960" r="62834" b="10464"/>
          <a:stretch>
            <a:fillRect/>
          </a:stretch>
        </p:blipFill>
        <p:spPr bwMode="auto">
          <a:xfrm>
            <a:off x="1428728" y="2643182"/>
            <a:ext cx="3143272" cy="2357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5" name="Freccia a destra 34"/>
          <p:cNvSpPr/>
          <p:nvPr/>
        </p:nvSpPr>
        <p:spPr>
          <a:xfrm rot="5400000">
            <a:off x="6750859" y="3321843"/>
            <a:ext cx="214314" cy="714380"/>
          </a:xfrm>
          <a:prstGeom prst="rightArrow">
            <a:avLst/>
          </a:prstGeom>
          <a:solidFill>
            <a:srgbClr val="33CC33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/>
          <p:cNvSpPr txBox="1"/>
          <p:nvPr/>
        </p:nvSpPr>
        <p:spPr>
          <a:xfrm>
            <a:off x="1428728" y="5000636"/>
            <a:ext cx="771527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sum of each </a:t>
            </a:r>
            <a:r>
              <a:rPr lang="el-GR" sz="2200" dirty="0" smtClean="0">
                <a:latin typeface="Garamond" pitchFamily="18" charset="0"/>
              </a:rPr>
              <a:t>Δ</a:t>
            </a:r>
            <a:r>
              <a:rPr lang="it-IT" sz="2200" dirty="0" err="1" smtClean="0">
                <a:latin typeface="Garamond" pitchFamily="18" charset="0"/>
              </a:rPr>
              <a:t>u</a:t>
            </a:r>
            <a:r>
              <a:rPr lang="it-IT" sz="2200" baseline="-25000" dirty="0" err="1" smtClean="0">
                <a:latin typeface="Garamond" pitchFamily="18" charset="0"/>
              </a:rPr>
              <a:t>e</a:t>
            </a:r>
            <a:r>
              <a:rPr lang="it-IT" sz="2200" baseline="30000" dirty="0" smtClean="0">
                <a:latin typeface="Garamond" pitchFamily="18" charset="0"/>
              </a:rPr>
              <a:t>(k)</a:t>
            </a:r>
            <a:r>
              <a:rPr lang="it-IT" sz="2200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allows to know, at </a:t>
            </a:r>
            <a:r>
              <a:rPr lang="en-US" sz="2200" dirty="0" err="1" smtClean="0">
                <a:latin typeface="Garamond" pitchFamily="18" charset="0"/>
              </a:rPr>
              <a:t>p</a:t>
            </a:r>
            <a:r>
              <a:rPr lang="en-US" sz="2200" baseline="30000" dirty="0" err="1" smtClean="0">
                <a:latin typeface="Garamond" pitchFamily="18" charset="0"/>
              </a:rPr>
              <a:t>th</a:t>
            </a:r>
            <a:r>
              <a:rPr lang="en-US" sz="2200" dirty="0" smtClean="0">
                <a:latin typeface="Garamond" pitchFamily="18" charset="0"/>
              </a:rPr>
              <a:t> step, the value of</a:t>
            </a:r>
            <a:endParaRPr lang="en-US" sz="2200" b="1" dirty="0" smtClean="0">
              <a:latin typeface="Garamond" pitchFamily="18" charset="0"/>
            </a:endParaRPr>
          </a:p>
        </p:txBody>
      </p:sp>
      <p:graphicFrame>
        <p:nvGraphicFramePr>
          <p:cNvPr id="23557" name="Object 5"/>
          <p:cNvGraphicFramePr>
            <a:graphicFrameLocks noChangeAspect="1"/>
          </p:cNvGraphicFramePr>
          <p:nvPr/>
        </p:nvGraphicFramePr>
        <p:xfrm>
          <a:off x="4429124" y="2732088"/>
          <a:ext cx="3186112" cy="790575"/>
        </p:xfrm>
        <a:graphic>
          <a:graphicData uri="http://schemas.openxmlformats.org/presentationml/2006/ole">
            <p:oleObj spid="_x0000_s23557" name="Equazione" r:id="rId5" imgW="1739880" imgH="431640" progId="Equation.3">
              <p:embed/>
            </p:oleObj>
          </a:graphicData>
        </a:graphic>
      </p:graphicFrame>
      <p:graphicFrame>
        <p:nvGraphicFramePr>
          <p:cNvPr id="23558" name="Object 6"/>
          <p:cNvGraphicFramePr>
            <a:graphicFrameLocks noChangeAspect="1"/>
          </p:cNvGraphicFramePr>
          <p:nvPr/>
        </p:nvGraphicFramePr>
        <p:xfrm>
          <a:off x="5684857" y="3929066"/>
          <a:ext cx="1744663" cy="838200"/>
        </p:xfrm>
        <a:graphic>
          <a:graphicData uri="http://schemas.openxmlformats.org/presentationml/2006/ole">
            <p:oleObj spid="_x0000_s23558" name="Equazione" r:id="rId6" imgW="952200" imgH="457200" progId="Equation.3">
              <p:embed/>
            </p:oleObj>
          </a:graphicData>
        </a:graphic>
      </p:graphicFrame>
      <p:sp>
        <p:nvSpPr>
          <p:cNvPr id="37" name="CasellaDiTesto 36"/>
          <p:cNvSpPr txBox="1"/>
          <p:nvPr/>
        </p:nvSpPr>
        <p:spPr>
          <a:xfrm>
            <a:off x="7358082" y="3945443"/>
            <a:ext cx="142876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i="1" dirty="0" smtClean="0">
                <a:latin typeface="Garamond" pitchFamily="18" charset="0"/>
              </a:rPr>
              <a:t>Discrete System</a:t>
            </a:r>
          </a:p>
        </p:txBody>
      </p:sp>
      <p:sp>
        <p:nvSpPr>
          <p:cNvPr id="38" name="CasellaDiTesto 37"/>
          <p:cNvSpPr txBox="1"/>
          <p:nvPr/>
        </p:nvSpPr>
        <p:spPr>
          <a:xfrm>
            <a:off x="7643834" y="2730997"/>
            <a:ext cx="142876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i="1" dirty="0" smtClean="0">
                <a:latin typeface="Garamond" pitchFamily="18" charset="0"/>
              </a:rPr>
              <a:t>Continuous</a:t>
            </a:r>
          </a:p>
          <a:p>
            <a:pPr algn="ctr"/>
            <a:r>
              <a:rPr lang="en-US" sz="2200" i="1" dirty="0" smtClean="0">
                <a:latin typeface="Garamond" pitchFamily="18" charset="0"/>
              </a:rPr>
              <a:t>System</a:t>
            </a:r>
          </a:p>
        </p:txBody>
      </p:sp>
      <p:graphicFrame>
        <p:nvGraphicFramePr>
          <p:cNvPr id="23559" name="Object 7"/>
          <p:cNvGraphicFramePr>
            <a:graphicFrameLocks noChangeAspect="1"/>
          </p:cNvGraphicFramePr>
          <p:nvPr/>
        </p:nvGraphicFramePr>
        <p:xfrm>
          <a:off x="1976448" y="5662634"/>
          <a:ext cx="4024312" cy="838200"/>
        </p:xfrm>
        <a:graphic>
          <a:graphicData uri="http://schemas.openxmlformats.org/presentationml/2006/ole">
            <p:oleObj spid="_x0000_s23559" name="Equazione" r:id="rId7" imgW="2197080" imgH="457200" progId="Equation.3">
              <p:embed/>
            </p:oleObj>
          </a:graphicData>
        </a:graphic>
      </p:graphicFrame>
      <p:sp>
        <p:nvSpPr>
          <p:cNvPr id="39" name="Rettangolo 38"/>
          <p:cNvSpPr/>
          <p:nvPr/>
        </p:nvSpPr>
        <p:spPr>
          <a:xfrm>
            <a:off x="6286512" y="5500702"/>
            <a:ext cx="250033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b="1" dirty="0" smtClean="0">
                <a:latin typeface="Garamond" pitchFamily="18" charset="0"/>
              </a:rPr>
              <a:t>Same-Energy Displacement</a:t>
            </a:r>
          </a:p>
          <a:p>
            <a:pPr algn="ctr"/>
            <a:r>
              <a:rPr lang="en-US" sz="2200" b="1" dirty="0" smtClean="0">
                <a:latin typeface="Garamond" pitchFamily="18" charset="0"/>
              </a:rPr>
              <a:t>(equivalent SDOF)</a:t>
            </a:r>
            <a:endParaRPr lang="it-IT" sz="22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Structural Response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Energy-Based Structural Response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introduction of this parameter allows to achieve </a:t>
            </a:r>
            <a:r>
              <a:rPr lang="en-US" sz="2200" b="1" dirty="0" smtClean="0">
                <a:latin typeface="Garamond" pitchFamily="18" charset="0"/>
              </a:rPr>
              <a:t>several benefits</a:t>
            </a:r>
            <a:r>
              <a:rPr lang="en-US" sz="2200" dirty="0" smtClean="0">
                <a:latin typeface="Garamond" pitchFamily="18" charset="0"/>
              </a:rPr>
              <a:t> for what concerns Non Linear Static Analysis: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CasellaDiTesto 40"/>
          <p:cNvSpPr txBox="1"/>
          <p:nvPr/>
        </p:nvSpPr>
        <p:spPr>
          <a:xfrm>
            <a:off x="1428728" y="1873741"/>
            <a:ext cx="7358114" cy="24622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Arbitrary choice of control point </a:t>
            </a:r>
            <a:r>
              <a:rPr lang="en-US" sz="2200" dirty="0" smtClean="0">
                <a:latin typeface="Garamond" pitchFamily="18" charset="0"/>
              </a:rPr>
              <a:t>(rooftop CM) is avoided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Univocal displacement </a:t>
            </a:r>
            <a:r>
              <a:rPr lang="en-US" sz="2200" dirty="0" smtClean="0">
                <a:latin typeface="Garamond" pitchFamily="18" charset="0"/>
              </a:rPr>
              <a:t>for entire system is defined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Parameter provides a direct </a:t>
            </a:r>
            <a:r>
              <a:rPr lang="en-US" sz="2200" b="1" dirty="0" smtClean="0">
                <a:latin typeface="Garamond" pitchFamily="18" charset="0"/>
              </a:rPr>
              <a:t>relationship</a:t>
            </a:r>
            <a:r>
              <a:rPr lang="en-US" sz="2200" dirty="0" smtClean="0">
                <a:latin typeface="Garamond" pitchFamily="18" charset="0"/>
              </a:rPr>
              <a:t> between </a:t>
            </a:r>
            <a:r>
              <a:rPr lang="en-US" sz="2200" b="1" dirty="0" smtClean="0">
                <a:latin typeface="Garamond" pitchFamily="18" charset="0"/>
              </a:rPr>
              <a:t>seismic</a:t>
            </a:r>
            <a:r>
              <a:rPr lang="en-US" sz="2200" dirty="0" smtClean="0">
                <a:latin typeface="Garamond" pitchFamily="18" charset="0"/>
              </a:rPr>
              <a:t> </a:t>
            </a:r>
            <a:r>
              <a:rPr lang="en-US" sz="2200" b="1" dirty="0" smtClean="0">
                <a:latin typeface="Garamond" pitchFamily="18" charset="0"/>
              </a:rPr>
              <a:t>excitation</a:t>
            </a:r>
            <a:r>
              <a:rPr lang="en-US" sz="2200" dirty="0" smtClean="0">
                <a:latin typeface="Garamond" pitchFamily="18" charset="0"/>
              </a:rPr>
              <a:t> (represented by lateral forces) and </a:t>
            </a:r>
            <a:r>
              <a:rPr lang="en-US" sz="2200" b="1" dirty="0" smtClean="0">
                <a:latin typeface="Garamond" pitchFamily="18" charset="0"/>
              </a:rPr>
              <a:t>structural response </a:t>
            </a:r>
            <a:r>
              <a:rPr lang="en-US" sz="2200" dirty="0" smtClean="0">
                <a:latin typeface="Garamond" pitchFamily="18" charset="0"/>
              </a:rPr>
              <a:t>(represented by storey displacements)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An immediate </a:t>
            </a:r>
            <a:r>
              <a:rPr lang="en-US" sz="2200" b="1" dirty="0" smtClean="0">
                <a:latin typeface="Garamond" pitchFamily="18" charset="0"/>
              </a:rPr>
              <a:t>equivalence in terms of energy</a:t>
            </a:r>
            <a:r>
              <a:rPr lang="en-US" sz="2200" dirty="0" smtClean="0">
                <a:latin typeface="Garamond" pitchFamily="18" charset="0"/>
              </a:rPr>
              <a:t> is obtained between MDOF and SDOF systems </a:t>
            </a:r>
          </a:p>
        </p:txBody>
      </p:sp>
      <p:pic>
        <p:nvPicPr>
          <p:cNvPr id="42" name="Picture 4"/>
          <p:cNvPicPr>
            <a:picLocks noChangeAspect="1" noChangeArrowheads="1"/>
          </p:cNvPicPr>
          <p:nvPr/>
        </p:nvPicPr>
        <p:blipFill>
          <a:blip r:embed="rId3"/>
          <a:srcRect r="38308" b="10256"/>
          <a:stretch>
            <a:fillRect/>
          </a:stretch>
        </p:blipFill>
        <p:spPr bwMode="auto">
          <a:xfrm>
            <a:off x="1643042" y="4357694"/>
            <a:ext cx="4000528" cy="2286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4581" name="Picture 5"/>
          <p:cNvPicPr>
            <a:picLocks noChangeAspect="1" noChangeArrowheads="1"/>
          </p:cNvPicPr>
          <p:nvPr/>
        </p:nvPicPr>
        <p:blipFill>
          <a:blip r:embed="rId4"/>
          <a:srcRect l="37374" r="26420" b="12790"/>
          <a:stretch>
            <a:fillRect/>
          </a:stretch>
        </p:blipFill>
        <p:spPr bwMode="auto">
          <a:xfrm>
            <a:off x="5715008" y="4286256"/>
            <a:ext cx="3143272" cy="2428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Energy-Based Seismic Demand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3" name="CasellaDiTesto 72"/>
          <p:cNvSpPr txBox="1"/>
          <p:nvPr/>
        </p:nvSpPr>
        <p:spPr>
          <a:xfrm>
            <a:off x="1785918" y="3007995"/>
            <a:ext cx="6786610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Energy-Based Seismic Demand</a:t>
            </a:r>
          </a:p>
        </p:txBody>
      </p:sp>
      <p:sp>
        <p:nvSpPr>
          <p:cNvPr id="74" name="Triangolo isoscele 73"/>
          <p:cNvSpPr/>
          <p:nvPr/>
        </p:nvSpPr>
        <p:spPr>
          <a:xfrm rot="16200000">
            <a:off x="1250133" y="3107529"/>
            <a:ext cx="642942" cy="285752"/>
          </a:xfrm>
          <a:prstGeom prst="triangle">
            <a:avLst/>
          </a:prstGeom>
          <a:solidFill>
            <a:srgbClr val="33CC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igura a mano libera 75"/>
          <p:cNvSpPr/>
          <p:nvPr/>
        </p:nvSpPr>
        <p:spPr>
          <a:xfrm>
            <a:off x="2631372" y="4222518"/>
            <a:ext cx="1512000" cy="1051728"/>
          </a:xfrm>
          <a:custGeom>
            <a:avLst/>
            <a:gdLst>
              <a:gd name="connsiteX0" fmla="*/ 0 w 2661313"/>
              <a:gd name="connsiteY0" fmla="*/ 1337480 h 1337480"/>
              <a:gd name="connsiteX1" fmla="*/ 436728 w 2661313"/>
              <a:gd name="connsiteY1" fmla="*/ 450376 h 1337480"/>
              <a:gd name="connsiteX2" fmla="*/ 2661313 w 2661313"/>
              <a:gd name="connsiteY2" fmla="*/ 0 h 1337480"/>
              <a:gd name="connsiteX3" fmla="*/ 2661313 w 2661313"/>
              <a:gd name="connsiteY3" fmla="*/ 1323832 h 1337480"/>
              <a:gd name="connsiteX4" fmla="*/ 0 w 2661313"/>
              <a:gd name="connsiteY4" fmla="*/ 1337480 h 133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1313" h="1337480">
                <a:moveTo>
                  <a:pt x="0" y="1337480"/>
                </a:moveTo>
                <a:lnTo>
                  <a:pt x="436728" y="450376"/>
                </a:lnTo>
                <a:cubicBezTo>
                  <a:pt x="1178076" y="299361"/>
                  <a:pt x="1904741" y="0"/>
                  <a:pt x="2661313" y="0"/>
                </a:cubicBezTo>
                <a:lnTo>
                  <a:pt x="2661313" y="1323832"/>
                </a:lnTo>
                <a:lnTo>
                  <a:pt x="0" y="133748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Energy-Based Seismic Demand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20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In order to represent an </a:t>
            </a:r>
            <a:r>
              <a:rPr lang="en-US" sz="2200" b="1" dirty="0" smtClean="0">
                <a:latin typeface="Garamond" pitchFamily="18" charset="0"/>
              </a:rPr>
              <a:t>energy-based seismic input </a:t>
            </a:r>
            <a:r>
              <a:rPr lang="en-US" sz="2200" dirty="0" smtClean="0">
                <a:latin typeface="Garamond" pitchFamily="18" charset="0"/>
              </a:rPr>
              <a:t>consistent with the response evaluated using by Non Linear Static Analysis, a parameter here called </a:t>
            </a:r>
            <a:r>
              <a:rPr lang="en-US" sz="2200" b="1" dirty="0" smtClean="0">
                <a:latin typeface="Garamond" pitchFamily="18" charset="0"/>
              </a:rPr>
              <a:t>Pseudo-Energy</a:t>
            </a:r>
            <a:r>
              <a:rPr lang="en-US" sz="2200" dirty="0" smtClean="0">
                <a:latin typeface="Garamond" pitchFamily="18" charset="0"/>
              </a:rPr>
              <a:t> has been introduced</a:t>
            </a:r>
          </a:p>
        </p:txBody>
      </p:sp>
      <p:grpSp>
        <p:nvGrpSpPr>
          <p:cNvPr id="3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Connettore 2 25"/>
          <p:cNvCxnSpPr/>
          <p:nvPr/>
        </p:nvCxnSpPr>
        <p:spPr>
          <a:xfrm flipV="1">
            <a:off x="1571604" y="5274246"/>
            <a:ext cx="2857520" cy="1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2 34"/>
          <p:cNvCxnSpPr/>
          <p:nvPr/>
        </p:nvCxnSpPr>
        <p:spPr>
          <a:xfrm rot="5400000" flipH="1" flipV="1">
            <a:off x="1429125" y="5273849"/>
            <a:ext cx="2428892" cy="794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asellaDiTesto 35"/>
          <p:cNvSpPr txBox="1"/>
          <p:nvPr/>
        </p:nvSpPr>
        <p:spPr>
          <a:xfrm>
            <a:off x="3786182" y="5345684"/>
            <a:ext cx="147821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aramond" pitchFamily="18" charset="0"/>
              </a:rPr>
              <a:t>Displacement</a:t>
            </a:r>
          </a:p>
        </p:txBody>
      </p:sp>
      <p:sp>
        <p:nvSpPr>
          <p:cNvPr id="37" name="CasellaDiTesto 36"/>
          <p:cNvSpPr txBox="1"/>
          <p:nvPr/>
        </p:nvSpPr>
        <p:spPr>
          <a:xfrm>
            <a:off x="1785918" y="3916924"/>
            <a:ext cx="85725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aramond" pitchFamily="18" charset="0"/>
              </a:rPr>
              <a:t>Force</a:t>
            </a:r>
          </a:p>
        </p:txBody>
      </p:sp>
      <p:grpSp>
        <p:nvGrpSpPr>
          <p:cNvPr id="57" name="Gruppo 56"/>
          <p:cNvGrpSpPr/>
          <p:nvPr/>
        </p:nvGrpSpPr>
        <p:grpSpPr>
          <a:xfrm>
            <a:off x="1643042" y="4201882"/>
            <a:ext cx="2500330" cy="2214578"/>
            <a:chOff x="2786050" y="2714620"/>
            <a:chExt cx="4429156" cy="2786082"/>
          </a:xfrm>
        </p:grpSpPr>
        <p:cxnSp>
          <p:nvCxnSpPr>
            <p:cNvPr id="58" name="Connettore 1 57"/>
            <p:cNvCxnSpPr/>
            <p:nvPr/>
          </p:nvCxnSpPr>
          <p:spPr>
            <a:xfrm rot="5400000">
              <a:off x="5679289" y="3250405"/>
              <a:ext cx="2071702" cy="100013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/>
          </p:nvCxnSpPr>
          <p:spPr>
            <a:xfrm rot="5400000">
              <a:off x="2250265" y="3964785"/>
              <a:ext cx="2071702" cy="100013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/>
          </p:nvCxnSpPr>
          <p:spPr>
            <a:xfrm rot="10800000" flipV="1">
              <a:off x="3786182" y="2714620"/>
              <a:ext cx="3429024" cy="71438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/>
          </p:nvCxnSpPr>
          <p:spPr>
            <a:xfrm rot="10800000" flipV="1">
              <a:off x="2786051" y="4786321"/>
              <a:ext cx="3429024" cy="71438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/>
          </p:nvCxnSpPr>
          <p:spPr>
            <a:xfrm rot="5400000">
              <a:off x="5036347" y="3402805"/>
              <a:ext cx="2071702" cy="100013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/>
          </p:nvCxnSpPr>
          <p:spPr>
            <a:xfrm rot="5400000">
              <a:off x="4679157" y="3464719"/>
              <a:ext cx="2071702" cy="100013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/>
          </p:nvCxnSpPr>
          <p:spPr>
            <a:xfrm rot="5400000">
              <a:off x="3893339" y="3679033"/>
              <a:ext cx="2071702" cy="100013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/>
          </p:nvCxnSpPr>
          <p:spPr>
            <a:xfrm rot="5400000">
              <a:off x="2607455" y="3893347"/>
              <a:ext cx="2071702" cy="100013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/>
          </p:nvCxnSpPr>
          <p:spPr>
            <a:xfrm rot="5400000">
              <a:off x="2678893" y="3893347"/>
              <a:ext cx="2071702" cy="100013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/>
          </p:nvCxnSpPr>
          <p:spPr>
            <a:xfrm rot="5400000">
              <a:off x="5536413" y="3321843"/>
              <a:ext cx="2071702" cy="100013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/>
          </p:nvCxnSpPr>
          <p:spPr>
            <a:xfrm rot="5400000">
              <a:off x="3250397" y="3750471"/>
              <a:ext cx="2071702" cy="100013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/>
          </p:nvCxnSpPr>
          <p:spPr>
            <a:xfrm rot="5400000">
              <a:off x="4357686" y="3429000"/>
              <a:ext cx="857256" cy="428628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Figura a mano libera 74"/>
          <p:cNvSpPr/>
          <p:nvPr/>
        </p:nvSpPr>
        <p:spPr>
          <a:xfrm>
            <a:off x="2643174" y="4202676"/>
            <a:ext cx="1500198" cy="1065376"/>
          </a:xfrm>
          <a:custGeom>
            <a:avLst/>
            <a:gdLst>
              <a:gd name="connsiteX0" fmla="*/ 0 w 2634018"/>
              <a:gd name="connsiteY0" fmla="*/ 1351128 h 1351128"/>
              <a:gd name="connsiteX1" fmla="*/ 450376 w 2634018"/>
              <a:gd name="connsiteY1" fmla="*/ 450376 h 1351128"/>
              <a:gd name="connsiteX2" fmla="*/ 2634018 w 2634018"/>
              <a:gd name="connsiteY2" fmla="*/ 0 h 1351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4018" h="1351128">
                <a:moveTo>
                  <a:pt x="0" y="1351128"/>
                </a:moveTo>
                <a:lnTo>
                  <a:pt x="450376" y="450376"/>
                </a:lnTo>
                <a:lnTo>
                  <a:pt x="2634018" y="0"/>
                </a:lnTo>
              </a:path>
            </a:pathLst>
          </a:custGeom>
          <a:ln w="50800" cap="rnd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7" name="Connettore 1 76"/>
          <p:cNvCxnSpPr/>
          <p:nvPr/>
        </p:nvCxnSpPr>
        <p:spPr>
          <a:xfrm rot="10800000">
            <a:off x="2786050" y="6274378"/>
            <a:ext cx="576000" cy="1588"/>
          </a:xfrm>
          <a:prstGeom prst="line">
            <a:avLst/>
          </a:prstGeom>
          <a:ln w="158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ttore 1 77"/>
          <p:cNvCxnSpPr/>
          <p:nvPr/>
        </p:nvCxnSpPr>
        <p:spPr>
          <a:xfrm rot="10800000">
            <a:off x="2790547" y="6560130"/>
            <a:ext cx="576000" cy="1588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CasellaDiTesto 78"/>
          <p:cNvSpPr txBox="1"/>
          <p:nvPr/>
        </p:nvSpPr>
        <p:spPr>
          <a:xfrm>
            <a:off x="3384031" y="6060064"/>
            <a:ext cx="183540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aramond" pitchFamily="18" charset="0"/>
              </a:rPr>
              <a:t>Dynamic response</a:t>
            </a:r>
          </a:p>
        </p:txBody>
      </p:sp>
      <p:sp>
        <p:nvSpPr>
          <p:cNvPr id="80" name="CasellaDiTesto 79"/>
          <p:cNvSpPr txBox="1"/>
          <p:nvPr/>
        </p:nvSpPr>
        <p:spPr>
          <a:xfrm>
            <a:off x="3384031" y="6345816"/>
            <a:ext cx="183540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aramond" pitchFamily="18" charset="0"/>
              </a:rPr>
              <a:t>Envelope curve</a:t>
            </a:r>
          </a:p>
        </p:txBody>
      </p: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21532" name="Picture 28"/>
          <p:cNvPicPr>
            <a:picLocks noChangeAspect="1" noChangeArrowheads="1"/>
          </p:cNvPicPr>
          <p:nvPr/>
        </p:nvPicPr>
        <p:blipFill>
          <a:blip r:embed="rId3"/>
          <a:srcRect r="59122" b="14633"/>
          <a:stretch>
            <a:fillRect/>
          </a:stretch>
        </p:blipFill>
        <p:spPr bwMode="auto">
          <a:xfrm>
            <a:off x="1571604" y="2285992"/>
            <a:ext cx="2500330" cy="1000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5" name="Figura a mano libera 114"/>
          <p:cNvSpPr/>
          <p:nvPr/>
        </p:nvSpPr>
        <p:spPr>
          <a:xfrm>
            <a:off x="2143108" y="3214686"/>
            <a:ext cx="1785950" cy="428628"/>
          </a:xfrm>
          <a:custGeom>
            <a:avLst/>
            <a:gdLst>
              <a:gd name="connsiteX0" fmla="*/ 0 w 2756847"/>
              <a:gd name="connsiteY0" fmla="*/ 1091821 h 1705970"/>
              <a:gd name="connsiteX1" fmla="*/ 313898 w 2756847"/>
              <a:gd name="connsiteY1" fmla="*/ 1091821 h 1705970"/>
              <a:gd name="connsiteX2" fmla="*/ 354841 w 2756847"/>
              <a:gd name="connsiteY2" fmla="*/ 955343 h 1705970"/>
              <a:gd name="connsiteX3" fmla="*/ 423080 w 2756847"/>
              <a:gd name="connsiteY3" fmla="*/ 1569492 h 1705970"/>
              <a:gd name="connsiteX4" fmla="*/ 450376 w 2756847"/>
              <a:gd name="connsiteY4" fmla="*/ 1487606 h 1705970"/>
              <a:gd name="connsiteX5" fmla="*/ 545910 w 2756847"/>
              <a:gd name="connsiteY5" fmla="*/ 368489 h 1705970"/>
              <a:gd name="connsiteX6" fmla="*/ 600501 w 2756847"/>
              <a:gd name="connsiteY6" fmla="*/ 996286 h 1705970"/>
              <a:gd name="connsiteX7" fmla="*/ 682388 w 2756847"/>
              <a:gd name="connsiteY7" fmla="*/ 450376 h 1705970"/>
              <a:gd name="connsiteX8" fmla="*/ 859809 w 2756847"/>
              <a:gd name="connsiteY8" fmla="*/ 1624083 h 1705970"/>
              <a:gd name="connsiteX9" fmla="*/ 941695 w 2756847"/>
              <a:gd name="connsiteY9" fmla="*/ 27295 h 1705970"/>
              <a:gd name="connsiteX10" fmla="*/ 1023582 w 2756847"/>
              <a:gd name="connsiteY10" fmla="*/ 1392071 h 1705970"/>
              <a:gd name="connsiteX11" fmla="*/ 1023582 w 2756847"/>
              <a:gd name="connsiteY11" fmla="*/ 1351128 h 1705970"/>
              <a:gd name="connsiteX12" fmla="*/ 1187355 w 2756847"/>
              <a:gd name="connsiteY12" fmla="*/ 0 h 1705970"/>
              <a:gd name="connsiteX13" fmla="*/ 1310185 w 2756847"/>
              <a:gd name="connsiteY13" fmla="*/ 1433015 h 1705970"/>
              <a:gd name="connsiteX14" fmla="*/ 1310185 w 2756847"/>
              <a:gd name="connsiteY14" fmla="*/ 1405719 h 1705970"/>
              <a:gd name="connsiteX15" fmla="*/ 1405719 w 2756847"/>
              <a:gd name="connsiteY15" fmla="*/ 354841 h 1705970"/>
              <a:gd name="connsiteX16" fmla="*/ 1446662 w 2756847"/>
              <a:gd name="connsiteY16" fmla="*/ 1023582 h 1705970"/>
              <a:gd name="connsiteX17" fmla="*/ 1528549 w 2756847"/>
              <a:gd name="connsiteY17" fmla="*/ 709683 h 1705970"/>
              <a:gd name="connsiteX18" fmla="*/ 1569492 w 2756847"/>
              <a:gd name="connsiteY18" fmla="*/ 1078173 h 1705970"/>
              <a:gd name="connsiteX19" fmla="*/ 1692322 w 2756847"/>
              <a:gd name="connsiteY19" fmla="*/ 313898 h 1705970"/>
              <a:gd name="connsiteX20" fmla="*/ 1746913 w 2756847"/>
              <a:gd name="connsiteY20" fmla="*/ 723331 h 1705970"/>
              <a:gd name="connsiteX21" fmla="*/ 1856095 w 2756847"/>
              <a:gd name="connsiteY21" fmla="*/ 81886 h 1705970"/>
              <a:gd name="connsiteX22" fmla="*/ 1965277 w 2756847"/>
              <a:gd name="connsiteY22" fmla="*/ 1705970 h 1705970"/>
              <a:gd name="connsiteX23" fmla="*/ 2060812 w 2756847"/>
              <a:gd name="connsiteY23" fmla="*/ 859809 h 1705970"/>
              <a:gd name="connsiteX24" fmla="*/ 2115403 w 2756847"/>
              <a:gd name="connsiteY24" fmla="*/ 1173707 h 1705970"/>
              <a:gd name="connsiteX25" fmla="*/ 2197289 w 2756847"/>
              <a:gd name="connsiteY25" fmla="*/ 723331 h 1705970"/>
              <a:gd name="connsiteX26" fmla="*/ 2251880 w 2756847"/>
              <a:gd name="connsiteY26" fmla="*/ 996286 h 1705970"/>
              <a:gd name="connsiteX27" fmla="*/ 2361062 w 2756847"/>
              <a:gd name="connsiteY27" fmla="*/ 586853 h 1705970"/>
              <a:gd name="connsiteX28" fmla="*/ 2415653 w 2756847"/>
              <a:gd name="connsiteY28" fmla="*/ 1173707 h 1705970"/>
              <a:gd name="connsiteX29" fmla="*/ 2442949 w 2756847"/>
              <a:gd name="connsiteY29" fmla="*/ 1037230 h 1705970"/>
              <a:gd name="connsiteX30" fmla="*/ 2756847 w 2756847"/>
              <a:gd name="connsiteY30" fmla="*/ 1037230 h 1705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756847" h="1705970">
                <a:moveTo>
                  <a:pt x="0" y="1091821"/>
                </a:moveTo>
                <a:lnTo>
                  <a:pt x="313898" y="1091821"/>
                </a:lnTo>
                <a:cubicBezTo>
                  <a:pt x="342086" y="950882"/>
                  <a:pt x="294800" y="955343"/>
                  <a:pt x="354841" y="955343"/>
                </a:cubicBezTo>
                <a:cubicBezTo>
                  <a:pt x="377587" y="1160059"/>
                  <a:pt x="386691" y="1366756"/>
                  <a:pt x="423080" y="1569492"/>
                </a:cubicBezTo>
                <a:cubicBezTo>
                  <a:pt x="428163" y="1597811"/>
                  <a:pt x="450376" y="1487606"/>
                  <a:pt x="450376" y="1487606"/>
                </a:cubicBezTo>
                <a:lnTo>
                  <a:pt x="545910" y="368489"/>
                </a:lnTo>
                <a:lnTo>
                  <a:pt x="600501" y="996286"/>
                </a:lnTo>
                <a:lnTo>
                  <a:pt x="682388" y="450376"/>
                </a:lnTo>
                <a:lnTo>
                  <a:pt x="859809" y="1624083"/>
                </a:lnTo>
                <a:lnTo>
                  <a:pt x="941695" y="27295"/>
                </a:lnTo>
                <a:cubicBezTo>
                  <a:pt x="968991" y="482220"/>
                  <a:pt x="995445" y="937197"/>
                  <a:pt x="1023582" y="1392071"/>
                </a:cubicBezTo>
                <a:cubicBezTo>
                  <a:pt x="1024425" y="1405693"/>
                  <a:pt x="1023582" y="1364776"/>
                  <a:pt x="1023582" y="1351128"/>
                </a:cubicBezTo>
                <a:lnTo>
                  <a:pt x="1187355" y="0"/>
                </a:lnTo>
                <a:cubicBezTo>
                  <a:pt x="1228298" y="477672"/>
                  <a:pt x="1268453" y="955412"/>
                  <a:pt x="1310185" y="1433015"/>
                </a:cubicBezTo>
                <a:cubicBezTo>
                  <a:pt x="1310977" y="1442079"/>
                  <a:pt x="1310185" y="1414818"/>
                  <a:pt x="1310185" y="1405719"/>
                </a:cubicBezTo>
                <a:lnTo>
                  <a:pt x="1405719" y="354841"/>
                </a:lnTo>
                <a:lnTo>
                  <a:pt x="1446662" y="1023582"/>
                </a:lnTo>
                <a:lnTo>
                  <a:pt x="1528549" y="709683"/>
                </a:lnTo>
                <a:lnTo>
                  <a:pt x="1569492" y="1078173"/>
                </a:lnTo>
                <a:lnTo>
                  <a:pt x="1692322" y="313898"/>
                </a:lnTo>
                <a:lnTo>
                  <a:pt x="1746913" y="723331"/>
                </a:lnTo>
                <a:lnTo>
                  <a:pt x="1856095" y="81886"/>
                </a:lnTo>
                <a:lnTo>
                  <a:pt x="1965277" y="1705970"/>
                </a:lnTo>
                <a:lnTo>
                  <a:pt x="2060812" y="859809"/>
                </a:lnTo>
                <a:lnTo>
                  <a:pt x="2115403" y="1173707"/>
                </a:lnTo>
                <a:lnTo>
                  <a:pt x="2197289" y="723331"/>
                </a:lnTo>
                <a:lnTo>
                  <a:pt x="2251880" y="996286"/>
                </a:lnTo>
                <a:lnTo>
                  <a:pt x="2361062" y="586853"/>
                </a:lnTo>
                <a:lnTo>
                  <a:pt x="2415653" y="1173707"/>
                </a:lnTo>
                <a:lnTo>
                  <a:pt x="2442949" y="1037230"/>
                </a:lnTo>
                <a:lnTo>
                  <a:pt x="2756847" y="1037230"/>
                </a:lnTo>
              </a:path>
            </a:pathLst>
          </a:custGeom>
          <a:ln w="38100">
            <a:solidFill>
              <a:schemeClr val="tx1">
                <a:lumMod val="65000"/>
                <a:lumOff val="35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16" name="Freccia a destra 115"/>
          <p:cNvSpPr/>
          <p:nvPr/>
        </p:nvSpPr>
        <p:spPr>
          <a:xfrm rot="5400000">
            <a:off x="3107521" y="3536157"/>
            <a:ext cx="214314" cy="714380"/>
          </a:xfrm>
          <a:prstGeom prst="rightArrow">
            <a:avLst/>
          </a:prstGeom>
          <a:solidFill>
            <a:srgbClr val="33CC33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74" name="Gruppo 73"/>
          <p:cNvGrpSpPr/>
          <p:nvPr/>
        </p:nvGrpSpPr>
        <p:grpSpPr>
          <a:xfrm>
            <a:off x="5500694" y="2500306"/>
            <a:ext cx="3264167" cy="2214578"/>
            <a:chOff x="5500694" y="2500306"/>
            <a:chExt cx="3264167" cy="2214578"/>
          </a:xfrm>
        </p:grpSpPr>
        <p:grpSp>
          <p:nvGrpSpPr>
            <p:cNvPr id="147" name="Gruppo 146"/>
            <p:cNvGrpSpPr/>
            <p:nvPr/>
          </p:nvGrpSpPr>
          <p:grpSpPr>
            <a:xfrm>
              <a:off x="5500694" y="3142454"/>
              <a:ext cx="1643074" cy="1572430"/>
              <a:chOff x="6357950" y="3072604"/>
              <a:chExt cx="2857520" cy="2428892"/>
            </a:xfrm>
          </p:grpSpPr>
          <p:sp>
            <p:nvSpPr>
              <p:cNvPr id="124" name="Figura a mano libera 123"/>
              <p:cNvSpPr/>
              <p:nvPr/>
            </p:nvSpPr>
            <p:spPr>
              <a:xfrm>
                <a:off x="7429520" y="3235322"/>
                <a:ext cx="1512000" cy="1051728"/>
              </a:xfrm>
              <a:custGeom>
                <a:avLst/>
                <a:gdLst>
                  <a:gd name="connsiteX0" fmla="*/ 0 w 2661313"/>
                  <a:gd name="connsiteY0" fmla="*/ 1337480 h 1337480"/>
                  <a:gd name="connsiteX1" fmla="*/ 436728 w 2661313"/>
                  <a:gd name="connsiteY1" fmla="*/ 450376 h 1337480"/>
                  <a:gd name="connsiteX2" fmla="*/ 2661313 w 2661313"/>
                  <a:gd name="connsiteY2" fmla="*/ 0 h 1337480"/>
                  <a:gd name="connsiteX3" fmla="*/ 2661313 w 2661313"/>
                  <a:gd name="connsiteY3" fmla="*/ 1323832 h 1337480"/>
                  <a:gd name="connsiteX4" fmla="*/ 0 w 2661313"/>
                  <a:gd name="connsiteY4" fmla="*/ 1337480 h 1337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61313" h="1337480">
                    <a:moveTo>
                      <a:pt x="0" y="1337480"/>
                    </a:moveTo>
                    <a:lnTo>
                      <a:pt x="436728" y="450376"/>
                    </a:lnTo>
                    <a:cubicBezTo>
                      <a:pt x="1178076" y="299361"/>
                      <a:pt x="1904741" y="0"/>
                      <a:pt x="2661313" y="0"/>
                    </a:cubicBezTo>
                    <a:lnTo>
                      <a:pt x="2661313" y="1323832"/>
                    </a:lnTo>
                    <a:lnTo>
                      <a:pt x="0" y="1337480"/>
                    </a:lnTo>
                    <a:close/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cxnSp>
            <p:nvCxnSpPr>
              <p:cNvPr id="125" name="Connettore 2 124"/>
              <p:cNvCxnSpPr/>
              <p:nvPr/>
            </p:nvCxnSpPr>
            <p:spPr>
              <a:xfrm flipV="1">
                <a:off x="6357950" y="4287050"/>
                <a:ext cx="2857520" cy="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Connettore 2 125"/>
              <p:cNvCxnSpPr/>
              <p:nvPr/>
            </p:nvCxnSpPr>
            <p:spPr>
              <a:xfrm rot="5400000" flipH="1" flipV="1">
                <a:off x="6215471" y="4286653"/>
                <a:ext cx="2428892" cy="794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9" name="Gruppo 128"/>
              <p:cNvGrpSpPr/>
              <p:nvPr/>
            </p:nvGrpSpPr>
            <p:grpSpPr>
              <a:xfrm>
                <a:off x="6429388" y="3214686"/>
                <a:ext cx="2500330" cy="2214578"/>
                <a:chOff x="2786050" y="2714620"/>
                <a:chExt cx="4429156" cy="2786082"/>
              </a:xfrm>
            </p:grpSpPr>
            <p:cxnSp>
              <p:nvCxnSpPr>
                <p:cNvPr id="130" name="Connettore 1 129"/>
                <p:cNvCxnSpPr/>
                <p:nvPr/>
              </p:nvCxnSpPr>
              <p:spPr>
                <a:xfrm rot="5400000">
                  <a:off x="5679289" y="3250405"/>
                  <a:ext cx="2071702" cy="100013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Connettore 1 130"/>
                <p:cNvCxnSpPr/>
                <p:nvPr/>
              </p:nvCxnSpPr>
              <p:spPr>
                <a:xfrm rot="5400000">
                  <a:off x="2250265" y="3964785"/>
                  <a:ext cx="2071702" cy="100013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Connettore 1 131"/>
                <p:cNvCxnSpPr/>
                <p:nvPr/>
              </p:nvCxnSpPr>
              <p:spPr>
                <a:xfrm rot="10800000" flipV="1">
                  <a:off x="3786182" y="2714620"/>
                  <a:ext cx="3429024" cy="71438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Connettore 1 132"/>
                <p:cNvCxnSpPr/>
                <p:nvPr/>
              </p:nvCxnSpPr>
              <p:spPr>
                <a:xfrm rot="10800000" flipV="1">
                  <a:off x="2786051" y="4786321"/>
                  <a:ext cx="3429024" cy="71438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Connettore 1 133"/>
                <p:cNvCxnSpPr/>
                <p:nvPr/>
              </p:nvCxnSpPr>
              <p:spPr>
                <a:xfrm rot="5400000">
                  <a:off x="5036347" y="3402805"/>
                  <a:ext cx="2071702" cy="100013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Connettore 1 134"/>
                <p:cNvCxnSpPr/>
                <p:nvPr/>
              </p:nvCxnSpPr>
              <p:spPr>
                <a:xfrm rot="5400000">
                  <a:off x="4679157" y="3464719"/>
                  <a:ext cx="2071702" cy="100013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Connettore 1 135"/>
                <p:cNvCxnSpPr/>
                <p:nvPr/>
              </p:nvCxnSpPr>
              <p:spPr>
                <a:xfrm rot="5400000">
                  <a:off x="3893339" y="3679033"/>
                  <a:ext cx="2071702" cy="100013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Connettore 1 136"/>
                <p:cNvCxnSpPr/>
                <p:nvPr/>
              </p:nvCxnSpPr>
              <p:spPr>
                <a:xfrm rot="5400000">
                  <a:off x="2607455" y="3893347"/>
                  <a:ext cx="2071702" cy="100013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Connettore 1 137"/>
                <p:cNvCxnSpPr/>
                <p:nvPr/>
              </p:nvCxnSpPr>
              <p:spPr>
                <a:xfrm rot="5400000">
                  <a:off x="2678893" y="3893347"/>
                  <a:ext cx="2071702" cy="100013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Connettore 1 138"/>
                <p:cNvCxnSpPr/>
                <p:nvPr/>
              </p:nvCxnSpPr>
              <p:spPr>
                <a:xfrm rot="5400000">
                  <a:off x="5536413" y="3321843"/>
                  <a:ext cx="2071702" cy="100013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Connettore 1 139"/>
                <p:cNvCxnSpPr/>
                <p:nvPr/>
              </p:nvCxnSpPr>
              <p:spPr>
                <a:xfrm rot="5400000">
                  <a:off x="3250397" y="3750471"/>
                  <a:ext cx="2071702" cy="100013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Connettore 1 140"/>
                <p:cNvCxnSpPr/>
                <p:nvPr/>
              </p:nvCxnSpPr>
              <p:spPr>
                <a:xfrm rot="5400000">
                  <a:off x="4357686" y="3429000"/>
                  <a:ext cx="857256" cy="42862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2" name="Figura a mano libera 141"/>
              <p:cNvSpPr/>
              <p:nvPr/>
            </p:nvSpPr>
            <p:spPr>
              <a:xfrm>
                <a:off x="7429520" y="3215480"/>
                <a:ext cx="1500198" cy="1065376"/>
              </a:xfrm>
              <a:custGeom>
                <a:avLst/>
                <a:gdLst>
                  <a:gd name="connsiteX0" fmla="*/ 0 w 2634018"/>
                  <a:gd name="connsiteY0" fmla="*/ 1351128 h 1351128"/>
                  <a:gd name="connsiteX1" fmla="*/ 450376 w 2634018"/>
                  <a:gd name="connsiteY1" fmla="*/ 450376 h 1351128"/>
                  <a:gd name="connsiteX2" fmla="*/ 2634018 w 2634018"/>
                  <a:gd name="connsiteY2" fmla="*/ 0 h 1351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34018" h="1351128">
                    <a:moveTo>
                      <a:pt x="0" y="1351128"/>
                    </a:moveTo>
                    <a:lnTo>
                      <a:pt x="450376" y="450376"/>
                    </a:lnTo>
                    <a:lnTo>
                      <a:pt x="2634018" y="0"/>
                    </a:lnTo>
                  </a:path>
                </a:pathLst>
              </a:custGeom>
              <a:ln w="50800" cap="rnd"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156" name="Gruppo 155"/>
            <p:cNvGrpSpPr/>
            <p:nvPr/>
          </p:nvGrpSpPr>
          <p:grpSpPr>
            <a:xfrm>
              <a:off x="7567808" y="3143248"/>
              <a:ext cx="1076162" cy="795344"/>
              <a:chOff x="7267556" y="2693461"/>
              <a:chExt cx="2233634" cy="1581162"/>
            </a:xfrm>
          </p:grpSpPr>
          <p:grpSp>
            <p:nvGrpSpPr>
              <p:cNvPr id="148" name="Gruppo 147"/>
              <p:cNvGrpSpPr/>
              <p:nvPr/>
            </p:nvGrpSpPr>
            <p:grpSpPr>
              <a:xfrm>
                <a:off x="7425352" y="2835482"/>
                <a:ext cx="1857388" cy="1427734"/>
                <a:chOff x="5139368" y="2621168"/>
                <a:chExt cx="1857388" cy="1427734"/>
              </a:xfrm>
            </p:grpSpPr>
            <p:sp>
              <p:nvSpPr>
                <p:cNvPr id="149" name="Triangolo rettangolo 148"/>
                <p:cNvSpPr/>
                <p:nvPr/>
              </p:nvSpPr>
              <p:spPr>
                <a:xfrm flipH="1">
                  <a:off x="5139368" y="2621168"/>
                  <a:ext cx="1857388" cy="1407599"/>
                </a:xfrm>
                <a:prstGeom prst="rtTriangle">
                  <a:avLst/>
                </a:prstGeom>
                <a:solidFill>
                  <a:srgbClr val="99FF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sp>
              <p:nvSpPr>
                <p:cNvPr id="150" name="Figura a mano libera 149"/>
                <p:cNvSpPr/>
                <p:nvPr/>
              </p:nvSpPr>
              <p:spPr>
                <a:xfrm>
                  <a:off x="5139368" y="2643183"/>
                  <a:ext cx="1857388" cy="1405719"/>
                </a:xfrm>
                <a:custGeom>
                  <a:avLst/>
                  <a:gdLst>
                    <a:gd name="connsiteX0" fmla="*/ 0 w 1856095"/>
                    <a:gd name="connsiteY0" fmla="*/ 1405720 h 1405720"/>
                    <a:gd name="connsiteX1" fmla="*/ 382137 w 1856095"/>
                    <a:gd name="connsiteY1" fmla="*/ 464024 h 1405720"/>
                    <a:gd name="connsiteX2" fmla="*/ 887104 w 1856095"/>
                    <a:gd name="connsiteY2" fmla="*/ 109182 h 1405720"/>
                    <a:gd name="connsiteX3" fmla="*/ 1856095 w 1856095"/>
                    <a:gd name="connsiteY3" fmla="*/ 0 h 1405720"/>
                    <a:gd name="connsiteX4" fmla="*/ 1856095 w 1856095"/>
                    <a:gd name="connsiteY4" fmla="*/ 0 h 1405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6095" h="1405720">
                      <a:moveTo>
                        <a:pt x="0" y="1405720"/>
                      </a:moveTo>
                      <a:cubicBezTo>
                        <a:pt x="117143" y="1042917"/>
                        <a:pt x="234286" y="680114"/>
                        <a:pt x="382137" y="464024"/>
                      </a:cubicBezTo>
                      <a:cubicBezTo>
                        <a:pt x="529988" y="247934"/>
                        <a:pt x="641444" y="186519"/>
                        <a:pt x="887104" y="109182"/>
                      </a:cubicBezTo>
                      <a:cubicBezTo>
                        <a:pt x="1132764" y="31845"/>
                        <a:pt x="1856095" y="0"/>
                        <a:pt x="1856095" y="0"/>
                      </a:cubicBezTo>
                      <a:lnTo>
                        <a:pt x="1856095" y="0"/>
                      </a:lnTo>
                    </a:path>
                  </a:pathLst>
                </a:custGeom>
                <a:solidFill>
                  <a:srgbClr val="99FF66"/>
                </a:solidFill>
                <a:ln w="34925" cap="rnd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it-IT" sz="2000" i="1" dirty="0">
                    <a:latin typeface="Garamond" pitchFamily="18" charset="0"/>
                  </a:endParaRPr>
                </a:p>
              </p:txBody>
            </p:sp>
          </p:grpSp>
          <p:cxnSp>
            <p:nvCxnSpPr>
              <p:cNvPr id="151" name="Connettore 2 150"/>
              <p:cNvCxnSpPr/>
              <p:nvPr/>
            </p:nvCxnSpPr>
            <p:spPr>
              <a:xfrm>
                <a:off x="7286612" y="4254097"/>
                <a:ext cx="2214578" cy="158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Connettore 2 151"/>
              <p:cNvCxnSpPr/>
              <p:nvPr/>
            </p:nvCxnSpPr>
            <p:spPr>
              <a:xfrm rot="16200000" flipV="1">
                <a:off x="6481738" y="3479279"/>
                <a:ext cx="1581162" cy="9525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5" name="Figura a mano libera 154"/>
              <p:cNvSpPr/>
              <p:nvPr/>
            </p:nvSpPr>
            <p:spPr>
              <a:xfrm>
                <a:off x="7347249" y="2836336"/>
                <a:ext cx="1857388" cy="1405721"/>
              </a:xfrm>
              <a:custGeom>
                <a:avLst/>
                <a:gdLst>
                  <a:gd name="connsiteX0" fmla="*/ 0 w 1856095"/>
                  <a:gd name="connsiteY0" fmla="*/ 1405720 h 1405720"/>
                  <a:gd name="connsiteX1" fmla="*/ 382137 w 1856095"/>
                  <a:gd name="connsiteY1" fmla="*/ 464024 h 1405720"/>
                  <a:gd name="connsiteX2" fmla="*/ 887104 w 1856095"/>
                  <a:gd name="connsiteY2" fmla="*/ 109182 h 1405720"/>
                  <a:gd name="connsiteX3" fmla="*/ 1856095 w 1856095"/>
                  <a:gd name="connsiteY3" fmla="*/ 0 h 1405720"/>
                  <a:gd name="connsiteX4" fmla="*/ 1856095 w 1856095"/>
                  <a:gd name="connsiteY4" fmla="*/ 0 h 1405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6095" h="1405720">
                    <a:moveTo>
                      <a:pt x="0" y="1405720"/>
                    </a:moveTo>
                    <a:cubicBezTo>
                      <a:pt x="117143" y="1042917"/>
                      <a:pt x="234286" y="680114"/>
                      <a:pt x="382137" y="464024"/>
                    </a:cubicBezTo>
                    <a:cubicBezTo>
                      <a:pt x="529988" y="247934"/>
                      <a:pt x="641444" y="186519"/>
                      <a:pt x="887104" y="109182"/>
                    </a:cubicBezTo>
                    <a:cubicBezTo>
                      <a:pt x="1132764" y="31845"/>
                      <a:pt x="1856095" y="0"/>
                      <a:pt x="1856095" y="0"/>
                    </a:cubicBezTo>
                    <a:lnTo>
                      <a:pt x="1856095" y="0"/>
                    </a:lnTo>
                  </a:path>
                </a:pathLst>
              </a:custGeom>
              <a:ln w="50800" cap="rnd">
                <a:solidFill>
                  <a:srgbClr val="00CC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</p:grpSp>
        <p:sp>
          <p:nvSpPr>
            <p:cNvPr id="157" name="CasellaDiTesto 156"/>
            <p:cNvSpPr txBox="1"/>
            <p:nvPr/>
          </p:nvSpPr>
          <p:spPr>
            <a:xfrm>
              <a:off x="5643573" y="2500306"/>
              <a:ext cx="1478217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latin typeface="Garamond" pitchFamily="18" charset="0"/>
                </a:rPr>
                <a:t>Seismic Demand</a:t>
              </a:r>
            </a:p>
          </p:txBody>
        </p:sp>
        <p:sp>
          <p:nvSpPr>
            <p:cNvPr id="158" name="CasellaDiTesto 157"/>
            <p:cNvSpPr txBox="1"/>
            <p:nvPr/>
          </p:nvSpPr>
          <p:spPr>
            <a:xfrm>
              <a:off x="7286644" y="2500306"/>
              <a:ext cx="1478217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latin typeface="Garamond" pitchFamily="18" charset="0"/>
                </a:rPr>
                <a:t>Structural Capacity</a:t>
              </a:r>
            </a:p>
          </p:txBody>
        </p:sp>
      </p:grpSp>
      <p:sp>
        <p:nvSpPr>
          <p:cNvPr id="159" name="CasellaDiTesto 158"/>
          <p:cNvSpPr txBox="1"/>
          <p:nvPr/>
        </p:nvSpPr>
        <p:spPr>
          <a:xfrm>
            <a:off x="5500694" y="4911408"/>
            <a:ext cx="3500462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latin typeface="Garamond" pitchFamily="18" charset="0"/>
              </a:rPr>
              <a:t>Providing </a:t>
            </a:r>
            <a:r>
              <a:rPr lang="en-US" sz="2200" b="1" dirty="0" smtClean="0">
                <a:solidFill>
                  <a:schemeClr val="tx2">
                    <a:lumMod val="75000"/>
                  </a:schemeClr>
                </a:solidFill>
                <a:latin typeface="Garamond" pitchFamily="18" charset="0"/>
              </a:rPr>
              <a:t>Demand</a:t>
            </a:r>
            <a:r>
              <a:rPr lang="en-US" sz="2200" dirty="0" smtClean="0">
                <a:latin typeface="Garamond" pitchFamily="18" charset="0"/>
              </a:rPr>
              <a:t> and </a:t>
            </a:r>
            <a:r>
              <a:rPr lang="en-US" sz="2200" b="1" dirty="0" smtClean="0">
                <a:solidFill>
                  <a:srgbClr val="008000"/>
                </a:solidFill>
                <a:latin typeface="Garamond" pitchFamily="18" charset="0"/>
              </a:rPr>
              <a:t>Capacity</a:t>
            </a:r>
            <a:r>
              <a:rPr lang="en-US" sz="2200" dirty="0" smtClean="0">
                <a:latin typeface="Garamond" pitchFamily="18" charset="0"/>
              </a:rPr>
              <a:t> in this energy format, </a:t>
            </a:r>
            <a:r>
              <a:rPr lang="en-US" sz="2200" b="1" dirty="0" smtClean="0">
                <a:latin typeface="Garamond" pitchFamily="18" charset="0"/>
              </a:rPr>
              <a:t>RHA and NLSA responses are congruent</a:t>
            </a:r>
          </a:p>
        </p:txBody>
      </p:sp>
      <p:sp>
        <p:nvSpPr>
          <p:cNvPr id="73" name="CasellaDiTesto 72"/>
          <p:cNvSpPr txBox="1"/>
          <p:nvPr/>
        </p:nvSpPr>
        <p:spPr>
          <a:xfrm>
            <a:off x="1500166" y="3131106"/>
            <a:ext cx="85725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Garamond" pitchFamily="18" charset="0"/>
              </a:rPr>
              <a:t>RHA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75" grpId="0" animBg="1"/>
      <p:bldP spid="79" grpId="0"/>
      <p:bldP spid="80" grpId="0"/>
      <p:bldP spid="15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tangolo 47"/>
          <p:cNvSpPr/>
          <p:nvPr/>
        </p:nvSpPr>
        <p:spPr>
          <a:xfrm>
            <a:off x="1857356" y="2357430"/>
            <a:ext cx="6429420" cy="10001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Pseudo-Energy Parameter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20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Starting from spectral displacement (S</a:t>
            </a:r>
            <a:r>
              <a:rPr lang="en-US" sz="2200" baseline="-25000" dirty="0" smtClean="0">
                <a:latin typeface="Garamond" pitchFamily="18" charset="0"/>
              </a:rPr>
              <a:t>D</a:t>
            </a:r>
            <a:r>
              <a:rPr lang="en-US" sz="2200" dirty="0" smtClean="0">
                <a:latin typeface="Garamond" pitchFamily="18" charset="0"/>
              </a:rPr>
              <a:t>) and pseudo-acceleration (S</a:t>
            </a:r>
            <a:r>
              <a:rPr lang="en-US" sz="2200" baseline="-25000" dirty="0" smtClean="0">
                <a:latin typeface="Garamond" pitchFamily="18" charset="0"/>
              </a:rPr>
              <a:t>A</a:t>
            </a:r>
            <a:r>
              <a:rPr lang="en-US" sz="2200" dirty="0" smtClean="0">
                <a:latin typeface="Garamond" pitchFamily="18" charset="0"/>
              </a:rPr>
              <a:t>), when period (T), ductility (</a:t>
            </a:r>
            <a:r>
              <a:rPr lang="el-GR" sz="2200" dirty="0" smtClean="0">
                <a:latin typeface="Garamond" pitchFamily="18" charset="0"/>
              </a:rPr>
              <a:t>μ</a:t>
            </a:r>
            <a:r>
              <a:rPr lang="it-IT" sz="2200" dirty="0" smtClean="0">
                <a:latin typeface="Garamond" pitchFamily="18" charset="0"/>
              </a:rPr>
              <a:t>) and </a:t>
            </a:r>
            <a:r>
              <a:rPr lang="en-US" sz="2200" dirty="0" smtClean="0">
                <a:latin typeface="Garamond" pitchFamily="18" charset="0"/>
              </a:rPr>
              <a:t>hardening</a:t>
            </a:r>
            <a:r>
              <a:rPr lang="it-IT" sz="2200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factor</a:t>
            </a:r>
            <a:r>
              <a:rPr lang="it-IT" sz="2200" dirty="0" smtClean="0">
                <a:latin typeface="Garamond" pitchFamily="18" charset="0"/>
              </a:rPr>
              <a:t> (</a:t>
            </a:r>
            <a:r>
              <a:rPr lang="el-GR" sz="2200" dirty="0" smtClean="0">
                <a:latin typeface="Garamond" pitchFamily="18" charset="0"/>
              </a:rPr>
              <a:t>α</a:t>
            </a:r>
            <a:r>
              <a:rPr lang="it-IT" sz="2200" dirty="0" smtClean="0">
                <a:latin typeface="Garamond" pitchFamily="18" charset="0"/>
              </a:rPr>
              <a:t>) </a:t>
            </a:r>
            <a:r>
              <a:rPr lang="en-US" sz="2200" dirty="0" smtClean="0">
                <a:latin typeface="Garamond" pitchFamily="18" charset="0"/>
              </a:rPr>
              <a:t>are known, </a:t>
            </a:r>
            <a:r>
              <a:rPr lang="en-US" sz="2200" b="1" dirty="0" smtClean="0">
                <a:latin typeface="Garamond" pitchFamily="18" charset="0"/>
              </a:rPr>
              <a:t>Pseudo-Energy</a:t>
            </a:r>
            <a:r>
              <a:rPr lang="en-US" sz="2200" dirty="0" smtClean="0">
                <a:latin typeface="Garamond" pitchFamily="18" charset="0"/>
              </a:rPr>
              <a:t> (</a:t>
            </a:r>
            <a:r>
              <a:rPr lang="en-US" sz="2200" b="1" dirty="0" err="1" smtClean="0">
                <a:latin typeface="Garamond" pitchFamily="18" charset="0"/>
              </a:rPr>
              <a:t>PsE</a:t>
            </a:r>
            <a:r>
              <a:rPr lang="en-US" sz="2200" dirty="0" smtClean="0">
                <a:latin typeface="Garamond" pitchFamily="18" charset="0"/>
              </a:rPr>
              <a:t>) can be computed as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17" name="Immagine 116"/>
          <p:cNvPicPr/>
          <p:nvPr/>
        </p:nvPicPr>
        <p:blipFill>
          <a:blip r:embed="rId4" cstate="print"/>
          <a:srcRect l="24438" t="19885" r="14347" b="7839"/>
          <a:stretch>
            <a:fillRect/>
          </a:stretch>
        </p:blipFill>
        <p:spPr bwMode="auto">
          <a:xfrm>
            <a:off x="1643042" y="3714752"/>
            <a:ext cx="3643338" cy="2786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21557" name="Object 53"/>
          <p:cNvGraphicFramePr>
            <a:graphicFrameLocks noChangeAspect="1"/>
          </p:cNvGraphicFramePr>
          <p:nvPr/>
        </p:nvGraphicFramePr>
        <p:xfrm>
          <a:off x="2071670" y="2428868"/>
          <a:ext cx="6094412" cy="884237"/>
        </p:xfrm>
        <a:graphic>
          <a:graphicData uri="http://schemas.openxmlformats.org/presentationml/2006/ole">
            <p:oleObj spid="_x0000_s27650" name="Equazione" r:id="rId5" imgW="3327120" imgH="482400" progId="Equation.3">
              <p:embed/>
            </p:oleObj>
          </a:graphicData>
        </a:graphic>
      </p:graphicFrame>
      <p:sp>
        <p:nvSpPr>
          <p:cNvPr id="49" name="CasellaDiTesto 48"/>
          <p:cNvSpPr txBox="1"/>
          <p:nvPr/>
        </p:nvSpPr>
        <p:spPr>
          <a:xfrm>
            <a:off x="5500662" y="3714752"/>
            <a:ext cx="3357618" cy="160043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This relationship is valid, in general, for </a:t>
            </a:r>
            <a:r>
              <a:rPr lang="en-US" sz="2200" b="1" dirty="0" smtClean="0">
                <a:latin typeface="Garamond" pitchFamily="18" charset="0"/>
              </a:rPr>
              <a:t>ESH systems</a:t>
            </a:r>
          </a:p>
          <a:p>
            <a:endParaRPr lang="en-US" sz="500" b="1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Elastic behavior </a:t>
            </a:r>
            <a:r>
              <a:rPr lang="el-GR" sz="2200" dirty="0" smtClean="0">
                <a:latin typeface="Garamond" pitchFamily="18" charset="0"/>
              </a:rPr>
              <a:t>μ</a:t>
            </a:r>
            <a:r>
              <a:rPr lang="it-IT" sz="2200" dirty="0" smtClean="0">
                <a:latin typeface="Garamond" pitchFamily="18" charset="0"/>
              </a:rPr>
              <a:t> = 1.0</a:t>
            </a:r>
          </a:p>
          <a:p>
            <a:endParaRPr lang="it-IT" sz="500" b="1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For EPP systems </a:t>
            </a:r>
            <a:r>
              <a:rPr lang="el-GR" sz="2200" dirty="0" smtClean="0">
                <a:latin typeface="Garamond" pitchFamily="18" charset="0"/>
              </a:rPr>
              <a:t>α</a:t>
            </a:r>
            <a:r>
              <a:rPr lang="it-IT" sz="2200" dirty="0" smtClean="0">
                <a:latin typeface="Garamond" pitchFamily="18" charset="0"/>
              </a:rPr>
              <a:t>= </a:t>
            </a:r>
            <a:r>
              <a:rPr lang="en-US" sz="2200" dirty="0" smtClean="0">
                <a:latin typeface="Garamond" pitchFamily="18" charset="0"/>
              </a:rPr>
              <a:t>0.0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Pseudo-Energy Spectra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Using the definition of Pseudo-energy (</a:t>
            </a:r>
            <a:r>
              <a:rPr lang="en-US" sz="2200" dirty="0" err="1" smtClean="0">
                <a:latin typeface="Garamond" pitchFamily="18" charset="0"/>
              </a:rPr>
              <a:t>PsE</a:t>
            </a:r>
            <a:r>
              <a:rPr lang="en-US" sz="2200" dirty="0" smtClean="0">
                <a:latin typeface="Garamond" pitchFamily="18" charset="0"/>
              </a:rPr>
              <a:t>), the </a:t>
            </a:r>
            <a:r>
              <a:rPr lang="en-US" sz="2200" b="1" dirty="0" smtClean="0">
                <a:latin typeface="Garamond" pitchFamily="18" charset="0"/>
              </a:rPr>
              <a:t>seismic spectra </a:t>
            </a:r>
            <a:r>
              <a:rPr lang="en-US" sz="2200" dirty="0" smtClean="0">
                <a:latin typeface="Garamond" pitchFamily="18" charset="0"/>
              </a:rPr>
              <a:t>can be defined to represent seismic input in a NLS procedures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5" name="CasellaDiTesto 24"/>
          <p:cNvSpPr txBox="1"/>
          <p:nvPr/>
        </p:nvSpPr>
        <p:spPr>
          <a:xfrm>
            <a:off x="1428728" y="1873741"/>
            <a:ext cx="7500990" cy="41549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In this study, three (3) different approaches have been considered with this aim: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b="1" u="sng" dirty="0" smtClean="0">
                <a:latin typeface="Garamond" pitchFamily="18" charset="0"/>
              </a:rPr>
              <a:t>Direct method</a:t>
            </a:r>
            <a:r>
              <a:rPr lang="en-US" sz="2200" dirty="0" smtClean="0">
                <a:latin typeface="Garamond" pitchFamily="18" charset="0"/>
              </a:rPr>
              <a:t>: a large number of accelerograms is considered in order to calculate demand spectra</a:t>
            </a:r>
          </a:p>
          <a:p>
            <a:pPr marL="457200" indent="-457200"/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b="1" u="sng" dirty="0" smtClean="0">
                <a:latin typeface="Garamond" pitchFamily="18" charset="0"/>
              </a:rPr>
              <a:t>Indirect method</a:t>
            </a:r>
            <a:r>
              <a:rPr lang="en-US" sz="2200" dirty="0" smtClean="0">
                <a:latin typeface="Garamond" pitchFamily="18" charset="0"/>
              </a:rPr>
              <a:t>: starting from elastic spectra provided by codes, inelastic spectra are computed utilizing modification factors proposed in literature</a:t>
            </a:r>
          </a:p>
          <a:p>
            <a:pPr marL="457200" indent="-457200"/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b="1" u="sng" dirty="0" smtClean="0">
                <a:latin typeface="Garamond" pitchFamily="18" charset="0"/>
              </a:rPr>
              <a:t>Semi-direct method</a:t>
            </a:r>
            <a:r>
              <a:rPr lang="en-US" sz="2200" dirty="0" smtClean="0">
                <a:latin typeface="Garamond" pitchFamily="18" charset="0"/>
              </a:rPr>
              <a:t>: a restricted numbers of accelerograms is take into account to calculate inelastic demand spectra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 Spectra - Direct Method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50099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Direct Method:  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" name="CasellaDiTesto 19"/>
          <p:cNvSpPr txBox="1"/>
          <p:nvPr/>
        </p:nvSpPr>
        <p:spPr>
          <a:xfrm>
            <a:off x="1428728" y="1500174"/>
            <a:ext cx="771527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 number as large as possible of accelerograms should be taken into account to create a database where time histories can be selected</a:t>
            </a:r>
            <a:endParaRPr lang="en-US" sz="2200" b="1" dirty="0" smtClean="0">
              <a:latin typeface="Garamond" pitchFamily="18" charset="0"/>
            </a:endParaRPr>
          </a:p>
        </p:txBody>
      </p:sp>
      <p:sp>
        <p:nvSpPr>
          <p:cNvPr id="21" name="CasellaDiTesto 20"/>
          <p:cNvSpPr txBox="1"/>
          <p:nvPr/>
        </p:nvSpPr>
        <p:spPr>
          <a:xfrm>
            <a:off x="1428728" y="2285992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Each recorded or simulated (not generated) accelerogram should be characterized by most important seismic parameters </a:t>
            </a:r>
            <a:endParaRPr lang="en-US" sz="2200" b="1" dirty="0" smtClean="0">
              <a:latin typeface="Garamond" pitchFamily="18" charset="0"/>
            </a:endParaRPr>
          </a:p>
        </p:txBody>
      </p:sp>
      <p:graphicFrame>
        <p:nvGraphicFramePr>
          <p:cNvPr id="31746" name="Object 2"/>
          <p:cNvGraphicFramePr>
            <a:graphicFrameLocks noChangeAspect="1"/>
          </p:cNvGraphicFramePr>
          <p:nvPr/>
        </p:nvGraphicFramePr>
        <p:xfrm>
          <a:off x="1857356" y="3269747"/>
          <a:ext cx="6442075" cy="373063"/>
        </p:xfrm>
        <a:graphic>
          <a:graphicData uri="http://schemas.openxmlformats.org/presentationml/2006/ole">
            <p:oleObj spid="_x0000_s31746" name="Equazione" r:id="rId4" imgW="3517560" imgH="203040" progId="Equation.3">
              <p:embed/>
            </p:oleObj>
          </a:graphicData>
        </a:graphic>
      </p:graphicFrame>
      <p:sp>
        <p:nvSpPr>
          <p:cNvPr id="26" name="CasellaDiTesto 25"/>
          <p:cNvSpPr txBox="1"/>
          <p:nvPr/>
        </p:nvSpPr>
        <p:spPr>
          <a:xfrm>
            <a:off x="1428728" y="3786190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Since the range of each parameter has been defined, a group of accelerograms can be selected and relative spectra can be computed</a:t>
            </a:r>
            <a:endParaRPr lang="en-US" sz="2200" b="1" dirty="0" smtClean="0">
              <a:latin typeface="Garamond" pitchFamily="18" charset="0"/>
            </a:endParaRPr>
          </a:p>
        </p:txBody>
      </p:sp>
      <p:sp>
        <p:nvSpPr>
          <p:cNvPr id="36" name="CasellaDiTesto 35"/>
          <p:cNvSpPr txBox="1"/>
          <p:nvPr/>
        </p:nvSpPr>
        <p:spPr>
          <a:xfrm>
            <a:off x="1428728" y="4714884"/>
            <a:ext cx="7572428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/>
            <a:r>
              <a:rPr lang="it-IT" sz="2200" b="1" u="sng" dirty="0" err="1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  <a:cs typeface="Andalus" pitchFamily="2" charset="-78"/>
              </a:rPr>
              <a:t>Paper</a:t>
            </a:r>
            <a:r>
              <a:rPr lang="it-IT" sz="2200" b="1" u="sng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  <a:cs typeface="Andalus" pitchFamily="2" charset="-78"/>
              </a:rPr>
              <a:t>:</a:t>
            </a:r>
            <a:endParaRPr lang="en-US" sz="2200" b="1" u="sng" dirty="0" smtClean="0">
              <a:solidFill>
                <a:schemeClr val="accent1">
                  <a:lumMod val="50000"/>
                </a:schemeClr>
              </a:solidFill>
              <a:latin typeface="Garamond" pitchFamily="18" charset="0"/>
              <a:cs typeface="Andalus" pitchFamily="2" charset="-78"/>
            </a:endParaRPr>
          </a:p>
          <a:p>
            <a:pPr lvl="0"/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Tomassoli, </a:t>
            </a:r>
            <a:r>
              <a:rPr lang="en-US" sz="2200" dirty="0" err="1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Mezzi</a:t>
            </a: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 - “</a:t>
            </a:r>
            <a:r>
              <a:rPr lang="en-US" sz="2200" b="1" i="1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Energy-Based Criterion for the Evaluation of Seismic Input Spectra for </a:t>
            </a:r>
            <a:r>
              <a:rPr lang="it-IT" sz="2200" b="1" i="1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Non Linear </a:t>
            </a:r>
            <a:r>
              <a:rPr lang="en-US" sz="2200" b="1" i="1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Static Analyses</a:t>
            </a:r>
            <a:r>
              <a:rPr lang="it-IT" sz="22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”</a:t>
            </a:r>
          </a:p>
          <a:p>
            <a:pPr lvl="0"/>
            <a:r>
              <a:rPr lang="it-IT" sz="22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14</a:t>
            </a:r>
            <a:r>
              <a:rPr lang="en-US" sz="2200" baseline="30000" dirty="0" err="1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th</a:t>
            </a:r>
            <a:r>
              <a:rPr lang="it-IT" sz="22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 ECEE, 2010</a:t>
            </a:r>
            <a:endParaRPr lang="it-IT" sz="2200" dirty="0" smtClean="0">
              <a:solidFill>
                <a:schemeClr val="accent1">
                  <a:lumMod val="50000"/>
                </a:schemeClr>
              </a:solidFill>
              <a:latin typeface="Garamond" pitchFamily="18" charset="0"/>
              <a:cs typeface="Andalus" pitchFamily="2" charset="-78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Introduction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Energy-Based Approach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18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CasellaDiTesto 18"/>
          <p:cNvSpPr txBox="1"/>
          <p:nvPr/>
        </p:nvSpPr>
        <p:spPr>
          <a:xfrm>
            <a:off x="1428728" y="1071546"/>
            <a:ext cx="7429520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At first, this concept had been proposed by </a:t>
            </a:r>
            <a:r>
              <a:rPr lang="en-US" sz="2200" dirty="0" err="1" smtClean="0">
                <a:latin typeface="Garamond" pitchFamily="18" charset="0"/>
              </a:rPr>
              <a:t>Housner</a:t>
            </a:r>
            <a:r>
              <a:rPr lang="en-US" sz="2200" dirty="0" smtClean="0">
                <a:latin typeface="Garamond" pitchFamily="18" charset="0"/>
              </a:rPr>
              <a:t> (1956) and </a:t>
            </a:r>
            <a:r>
              <a:rPr lang="en-US" sz="2200" dirty="0" err="1" smtClean="0">
                <a:latin typeface="Garamond" pitchFamily="18" charset="0"/>
              </a:rPr>
              <a:t>Bertero</a:t>
            </a:r>
            <a:r>
              <a:rPr lang="en-US" sz="2200" dirty="0" smtClean="0">
                <a:latin typeface="Garamond" pitchFamily="18" charset="0"/>
              </a:rPr>
              <a:t>, al. (1988) provided its </a:t>
            </a:r>
            <a:r>
              <a:rPr lang="en-US" sz="2200" b="1" dirty="0" smtClean="0">
                <a:latin typeface="Garamond" pitchFamily="18" charset="0"/>
              </a:rPr>
              <a:t>mathematical formulation </a:t>
            </a:r>
            <a:r>
              <a:rPr lang="en-US" sz="2200" dirty="0" smtClean="0">
                <a:latin typeface="Garamond" pitchFamily="18" charset="0"/>
              </a:rPr>
              <a:t>using by  the </a:t>
            </a:r>
            <a:r>
              <a:rPr lang="en-US" sz="2200" b="1" dirty="0" smtClean="0">
                <a:latin typeface="Garamond" pitchFamily="18" charset="0"/>
              </a:rPr>
              <a:t>Energy-Balance Equation</a:t>
            </a: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aphicFrame>
        <p:nvGraphicFramePr>
          <p:cNvPr id="2055" name="Object 7"/>
          <p:cNvGraphicFramePr>
            <a:graphicFrameLocks noChangeAspect="1"/>
          </p:cNvGraphicFramePr>
          <p:nvPr/>
        </p:nvGraphicFramePr>
        <p:xfrm>
          <a:off x="3660788" y="5605481"/>
          <a:ext cx="2840038" cy="395287"/>
        </p:xfrm>
        <a:graphic>
          <a:graphicData uri="http://schemas.openxmlformats.org/presentationml/2006/ole">
            <p:oleObj spid="_x0000_s2055" name="Equazione" r:id="rId4" imgW="1549080" imgH="215640" progId="Equation.3">
              <p:embed/>
            </p:oleObj>
          </a:graphicData>
        </a:graphic>
      </p:graphicFrame>
      <p:sp>
        <p:nvSpPr>
          <p:cNvPr id="36" name="Rettangolo 35"/>
          <p:cNvSpPr/>
          <p:nvPr/>
        </p:nvSpPr>
        <p:spPr>
          <a:xfrm>
            <a:off x="3714744" y="2412491"/>
            <a:ext cx="3000396" cy="7143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smtClean="0">
                <a:solidFill>
                  <a:schemeClr val="tx1"/>
                </a:solidFill>
                <a:latin typeface="Garamond" pitchFamily="18" charset="0"/>
              </a:rPr>
              <a:t>Input Energy</a:t>
            </a:r>
          </a:p>
          <a:p>
            <a:pPr algn="ctr"/>
            <a:r>
              <a:rPr lang="it-IT" sz="2000" dirty="0" smtClean="0">
                <a:solidFill>
                  <a:schemeClr val="tx1"/>
                </a:solidFill>
                <a:latin typeface="Garamond" pitchFamily="18" charset="0"/>
              </a:rPr>
              <a:t>(E</a:t>
            </a:r>
            <a:r>
              <a:rPr lang="it-IT" sz="2000" baseline="-25000" dirty="0" smtClean="0">
                <a:solidFill>
                  <a:schemeClr val="tx1"/>
                </a:solidFill>
                <a:latin typeface="Garamond" pitchFamily="18" charset="0"/>
              </a:rPr>
              <a:t>I</a:t>
            </a:r>
            <a:r>
              <a:rPr lang="it-IT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it-IT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37" name="Rettangolo 36"/>
          <p:cNvSpPr/>
          <p:nvPr/>
        </p:nvSpPr>
        <p:spPr>
          <a:xfrm>
            <a:off x="1643042" y="3269747"/>
            <a:ext cx="3429024" cy="714380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Absorbed Energy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(E</a:t>
            </a:r>
            <a:r>
              <a:rPr lang="en-US" sz="2000" baseline="-25000" dirty="0" smtClean="0">
                <a:solidFill>
                  <a:schemeClr val="tx1"/>
                </a:solidFill>
                <a:latin typeface="Garamond" pitchFamily="18" charset="0"/>
              </a:rPr>
              <a:t>a</a:t>
            </a:r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39" name="Rettangolo 38"/>
          <p:cNvSpPr/>
          <p:nvPr/>
        </p:nvSpPr>
        <p:spPr>
          <a:xfrm>
            <a:off x="5429256" y="3269747"/>
            <a:ext cx="3429024" cy="714380"/>
          </a:xfrm>
          <a:prstGeom prst="rect">
            <a:avLst/>
          </a:prstGeom>
          <a:solidFill>
            <a:srgbClr val="FFCC00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Dissipated Energy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(E</a:t>
            </a:r>
            <a:r>
              <a:rPr lang="en-US" sz="2000" baseline="-25000" dirty="0" smtClean="0">
                <a:solidFill>
                  <a:schemeClr val="tx1"/>
                </a:solidFill>
                <a:latin typeface="Garamond" pitchFamily="18" charset="0"/>
              </a:rPr>
              <a:t>d</a:t>
            </a:r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40" name="Rettangolo 39"/>
          <p:cNvSpPr/>
          <p:nvPr/>
        </p:nvSpPr>
        <p:spPr>
          <a:xfrm>
            <a:off x="1643042" y="4055565"/>
            <a:ext cx="1643074" cy="714380"/>
          </a:xfrm>
          <a:prstGeom prst="rect">
            <a:avLst/>
          </a:prstGeom>
          <a:solidFill>
            <a:srgbClr val="99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Spring En.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(E</a:t>
            </a:r>
            <a:r>
              <a:rPr lang="en-US" sz="2000" baseline="-25000" dirty="0" smtClean="0">
                <a:solidFill>
                  <a:schemeClr val="tx1"/>
                </a:solidFill>
                <a:latin typeface="Garamond" pitchFamily="18" charset="0"/>
              </a:rPr>
              <a:t>s</a:t>
            </a:r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41" name="Rettangolo 40"/>
          <p:cNvSpPr/>
          <p:nvPr/>
        </p:nvSpPr>
        <p:spPr>
          <a:xfrm>
            <a:off x="3428992" y="4055565"/>
            <a:ext cx="1643074" cy="714380"/>
          </a:xfrm>
          <a:prstGeom prst="rect">
            <a:avLst/>
          </a:prstGeom>
          <a:solidFill>
            <a:srgbClr val="99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Kinetic En.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(</a:t>
            </a:r>
            <a:r>
              <a:rPr lang="en-US" sz="2000" dirty="0" err="1" smtClean="0">
                <a:solidFill>
                  <a:schemeClr val="tx1"/>
                </a:solidFill>
                <a:latin typeface="Garamond" pitchFamily="18" charset="0"/>
              </a:rPr>
              <a:t>E</a:t>
            </a:r>
            <a:r>
              <a:rPr lang="en-US" sz="2000" baseline="-25000" dirty="0" err="1" smtClean="0">
                <a:solidFill>
                  <a:schemeClr val="tx1"/>
                </a:solidFill>
                <a:latin typeface="Garamond" pitchFamily="18" charset="0"/>
              </a:rPr>
              <a:t>k</a:t>
            </a:r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42" name="Rettangolo 41"/>
          <p:cNvSpPr/>
          <p:nvPr/>
        </p:nvSpPr>
        <p:spPr>
          <a:xfrm>
            <a:off x="5429256" y="4055565"/>
            <a:ext cx="1643074" cy="714380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Damping En.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(</a:t>
            </a:r>
            <a:r>
              <a:rPr lang="en-US" sz="2000" dirty="0" err="1" smtClean="0">
                <a:solidFill>
                  <a:schemeClr val="tx1"/>
                </a:solidFill>
                <a:latin typeface="Garamond" pitchFamily="18" charset="0"/>
              </a:rPr>
              <a:t>E</a:t>
            </a:r>
            <a:r>
              <a:rPr lang="en-US" sz="2000" baseline="-25000" dirty="0" err="1" smtClean="0">
                <a:solidFill>
                  <a:schemeClr val="tx1"/>
                </a:solidFill>
                <a:latin typeface="Garamond" pitchFamily="18" charset="0"/>
              </a:rPr>
              <a:t>ξ</a:t>
            </a:r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43" name="Rettangolo 42"/>
          <p:cNvSpPr/>
          <p:nvPr/>
        </p:nvSpPr>
        <p:spPr>
          <a:xfrm>
            <a:off x="7215206" y="4055565"/>
            <a:ext cx="1643074" cy="714380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Hysteretic En.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(E</a:t>
            </a:r>
            <a:r>
              <a:rPr lang="en-US" sz="2000" baseline="-25000" dirty="0" smtClean="0">
                <a:solidFill>
                  <a:schemeClr val="tx1"/>
                </a:solidFill>
                <a:latin typeface="Garamond" pitchFamily="18" charset="0"/>
              </a:rPr>
              <a:t>h</a:t>
            </a:r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cxnSp>
        <p:nvCxnSpPr>
          <p:cNvPr id="45" name="Connettore 4 44"/>
          <p:cNvCxnSpPr>
            <a:stCxn id="36" idx="3"/>
            <a:endCxn id="39" idx="0"/>
          </p:cNvCxnSpPr>
          <p:nvPr/>
        </p:nvCxnSpPr>
        <p:spPr>
          <a:xfrm>
            <a:off x="6715140" y="2769681"/>
            <a:ext cx="428628" cy="500066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ttore 4 44"/>
          <p:cNvCxnSpPr>
            <a:stCxn id="36" idx="1"/>
            <a:endCxn id="37" idx="0"/>
          </p:cNvCxnSpPr>
          <p:nvPr/>
        </p:nvCxnSpPr>
        <p:spPr>
          <a:xfrm rot="10800000" flipV="1">
            <a:off x="3357554" y="2769681"/>
            <a:ext cx="357190" cy="500066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CasellaDiTesto 66"/>
          <p:cNvSpPr txBox="1"/>
          <p:nvPr/>
        </p:nvSpPr>
        <p:spPr>
          <a:xfrm>
            <a:off x="1428728" y="5072074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Obtained through the integration of the </a:t>
            </a:r>
            <a:r>
              <a:rPr lang="en-US" sz="2200" b="1" dirty="0" smtClean="0">
                <a:latin typeface="Garamond" pitchFamily="18" charset="0"/>
              </a:rPr>
              <a:t>equation of motion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 Spectra - Direct Method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50099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An application of this method is also reported in Appendix B</a:t>
            </a:r>
            <a:endParaRPr lang="en-US" sz="2200" b="1" dirty="0" smtClean="0"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" name="CasellaDiTesto 19"/>
          <p:cNvSpPr txBox="1"/>
          <p:nvPr/>
        </p:nvSpPr>
        <p:spPr>
          <a:xfrm>
            <a:off x="1428728" y="1516551"/>
            <a:ext cx="771527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 set of 149 accelerograms correspondents to 32 events occurred in Mediterranean area has been selected from the NGA-PEER database</a:t>
            </a:r>
            <a:endParaRPr lang="en-US" sz="2200" b="1" dirty="0" smtClean="0">
              <a:latin typeface="Garamond" pitchFamily="18" charset="0"/>
            </a:endParaRPr>
          </a:p>
        </p:txBody>
      </p:sp>
      <p:pic>
        <p:nvPicPr>
          <p:cNvPr id="25" name="Immagine 24"/>
          <p:cNvPicPr/>
          <p:nvPr/>
        </p:nvPicPr>
        <p:blipFill>
          <a:blip r:embed="rId3"/>
          <a:srcRect l="6526" t="36771" r="64654" b="29639"/>
          <a:stretch>
            <a:fillRect/>
          </a:stretch>
        </p:blipFill>
        <p:spPr bwMode="auto">
          <a:xfrm>
            <a:off x="1571604" y="4000504"/>
            <a:ext cx="3286148" cy="242889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36" name="Immagine 35" descr="F:\Programmi\Matlab\work\Mediter_spectra\Classification\Bar3d.bmp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43504" y="2357430"/>
            <a:ext cx="3714776" cy="271464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37" name="CasellaDiTesto 36"/>
          <p:cNvSpPr txBox="1"/>
          <p:nvPr/>
        </p:nvSpPr>
        <p:spPr>
          <a:xfrm>
            <a:off x="1428728" y="2334134"/>
            <a:ext cx="3643338" cy="15234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latin typeface="Garamond" pitchFamily="18" charset="0"/>
              </a:rPr>
              <a:t>Accelerograms</a:t>
            </a:r>
            <a:r>
              <a:rPr lang="en-US" sz="2200" dirty="0" smtClean="0">
                <a:latin typeface="Garamond" pitchFamily="18" charset="0"/>
              </a:rPr>
              <a:t> categorized by:</a:t>
            </a:r>
          </a:p>
          <a:p>
            <a:endParaRPr lang="en-US" sz="5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Soil Type (V</a:t>
            </a:r>
            <a:r>
              <a:rPr lang="en-US" sz="2200" baseline="-25000" dirty="0" smtClean="0">
                <a:latin typeface="Garamond" pitchFamily="18" charset="0"/>
              </a:rPr>
              <a:t>S30</a:t>
            </a:r>
            <a:r>
              <a:rPr lang="en-US" sz="2200" dirty="0" smtClean="0">
                <a:latin typeface="Garamond" pitchFamily="18" charset="0"/>
              </a:rPr>
              <a:t>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Epicentral Distance (D)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Magnitude (M)</a:t>
            </a:r>
          </a:p>
        </p:txBody>
      </p:sp>
      <p:sp>
        <p:nvSpPr>
          <p:cNvPr id="38" name="CasellaDiTesto 37"/>
          <p:cNvSpPr txBox="1"/>
          <p:nvPr/>
        </p:nvSpPr>
        <p:spPr>
          <a:xfrm>
            <a:off x="5072066" y="5191654"/>
            <a:ext cx="4071934" cy="118494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Spectral </a:t>
            </a:r>
            <a:r>
              <a:rPr lang="en-US" sz="2200" b="1" dirty="0" smtClean="0">
                <a:latin typeface="Garamond" pitchFamily="18" charset="0"/>
              </a:rPr>
              <a:t>SDOF models </a:t>
            </a:r>
            <a:r>
              <a:rPr lang="en-US" sz="2200" dirty="0" smtClean="0">
                <a:latin typeface="Garamond" pitchFamily="18" charset="0"/>
              </a:rPr>
              <a:t>utilized:</a:t>
            </a:r>
          </a:p>
          <a:p>
            <a:endParaRPr lang="en-US" sz="5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ESH (</a:t>
            </a:r>
            <a:r>
              <a:rPr lang="el-GR" sz="2200" dirty="0" smtClean="0">
                <a:latin typeface="Garamond" pitchFamily="18" charset="0"/>
              </a:rPr>
              <a:t>α</a:t>
            </a:r>
            <a:r>
              <a:rPr lang="it-IT" sz="2200" dirty="0" smtClean="0">
                <a:latin typeface="Garamond" pitchFamily="18" charset="0"/>
              </a:rPr>
              <a:t> = 0%, 15%, 30%)</a:t>
            </a:r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Ductility values (</a:t>
            </a:r>
            <a:r>
              <a:rPr lang="el-GR" sz="2200" dirty="0" smtClean="0">
                <a:latin typeface="Garamond" pitchFamily="18" charset="0"/>
              </a:rPr>
              <a:t>μ</a:t>
            </a:r>
            <a:r>
              <a:rPr lang="it-IT" sz="2200" dirty="0" smtClean="0">
                <a:latin typeface="Garamond" pitchFamily="18" charset="0"/>
              </a:rPr>
              <a:t>= 1, 2, 4, 6)</a:t>
            </a:r>
            <a:endParaRPr lang="en-US" sz="2200" dirty="0" smtClean="0"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 Spectra - Direct Method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</a:t>
            </a:r>
            <a:r>
              <a:rPr lang="en-US" sz="2200" b="1" dirty="0" smtClean="0">
                <a:latin typeface="Garamond" pitchFamily="18" charset="0"/>
              </a:rPr>
              <a:t>influence</a:t>
            </a:r>
            <a:r>
              <a:rPr lang="en-US" sz="2200" dirty="0" smtClean="0">
                <a:latin typeface="Garamond" pitchFamily="18" charset="0"/>
              </a:rPr>
              <a:t> of these parameters </a:t>
            </a:r>
            <a:r>
              <a:rPr lang="en-US" sz="2200" b="1" dirty="0" smtClean="0">
                <a:latin typeface="Garamond" pitchFamily="18" charset="0"/>
              </a:rPr>
              <a:t>on seismic demand spectra</a:t>
            </a:r>
            <a:r>
              <a:rPr lang="en-US" sz="2200" dirty="0" smtClean="0">
                <a:latin typeface="Garamond" pitchFamily="18" charset="0"/>
              </a:rPr>
              <a:t>, proposed in terms of </a:t>
            </a:r>
            <a:r>
              <a:rPr lang="en-US" sz="2200" b="1" dirty="0" smtClean="0">
                <a:latin typeface="Garamond" pitchFamily="18" charset="0"/>
              </a:rPr>
              <a:t>pseudo-energy</a:t>
            </a:r>
            <a:r>
              <a:rPr lang="en-US" sz="2200" dirty="0" smtClean="0">
                <a:latin typeface="Garamond" pitchFamily="18" charset="0"/>
              </a:rPr>
              <a:t>, has been investigated</a:t>
            </a:r>
            <a:endParaRPr lang="en-US" sz="2200" b="1" dirty="0" smtClean="0"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44" name="Immagine 43"/>
          <p:cNvPicPr/>
          <p:nvPr/>
        </p:nvPicPr>
        <p:blipFill>
          <a:blip r:embed="rId3"/>
          <a:srcRect r="13017"/>
          <a:stretch>
            <a:fillRect/>
          </a:stretch>
        </p:blipFill>
        <p:spPr bwMode="auto">
          <a:xfrm>
            <a:off x="2000232" y="2000240"/>
            <a:ext cx="3071834" cy="221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" name="Immagine 44"/>
          <p:cNvPicPr/>
          <p:nvPr/>
        </p:nvPicPr>
        <p:blipFill>
          <a:blip r:embed="rId4"/>
          <a:srcRect r="13017"/>
          <a:stretch>
            <a:fillRect/>
          </a:stretch>
        </p:blipFill>
        <p:spPr bwMode="auto">
          <a:xfrm>
            <a:off x="5786446" y="2006648"/>
            <a:ext cx="3071834" cy="221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6" name="Immagine 45"/>
          <p:cNvPicPr/>
          <p:nvPr/>
        </p:nvPicPr>
        <p:blipFill>
          <a:blip r:embed="rId5"/>
          <a:srcRect r="13017"/>
          <a:stretch>
            <a:fillRect/>
          </a:stretch>
        </p:blipFill>
        <p:spPr bwMode="auto">
          <a:xfrm>
            <a:off x="2000232" y="4429132"/>
            <a:ext cx="3071834" cy="221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" name="Immagine 46"/>
          <p:cNvPicPr/>
          <p:nvPr/>
        </p:nvPicPr>
        <p:blipFill>
          <a:blip r:embed="rId6"/>
          <a:srcRect r="13017"/>
          <a:stretch>
            <a:fillRect/>
          </a:stretch>
        </p:blipFill>
        <p:spPr bwMode="auto">
          <a:xfrm>
            <a:off x="5786446" y="4429132"/>
            <a:ext cx="3071834" cy="221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" name="CasellaDiTesto 47"/>
          <p:cNvSpPr txBox="1"/>
          <p:nvPr/>
        </p:nvSpPr>
        <p:spPr>
          <a:xfrm rot="16200000">
            <a:off x="667617" y="2922863"/>
            <a:ext cx="2214578" cy="36933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latin typeface="Garamond" pitchFamily="18" charset="0"/>
              </a:rPr>
              <a:t>Hysteretic Model</a:t>
            </a:r>
          </a:p>
        </p:txBody>
      </p:sp>
      <p:sp>
        <p:nvSpPr>
          <p:cNvPr id="49" name="CasellaDiTesto 48"/>
          <p:cNvSpPr txBox="1"/>
          <p:nvPr/>
        </p:nvSpPr>
        <p:spPr>
          <a:xfrm rot="16200000">
            <a:off x="667617" y="5351754"/>
            <a:ext cx="2214578" cy="36933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latin typeface="Garamond" pitchFamily="18" charset="0"/>
              </a:rPr>
              <a:t>Type of Soil</a:t>
            </a:r>
          </a:p>
        </p:txBody>
      </p:sp>
      <p:sp>
        <p:nvSpPr>
          <p:cNvPr id="50" name="CasellaDiTesto 49"/>
          <p:cNvSpPr txBox="1"/>
          <p:nvPr/>
        </p:nvSpPr>
        <p:spPr>
          <a:xfrm rot="16200000">
            <a:off x="4435195" y="2922863"/>
            <a:ext cx="2214578" cy="36933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latin typeface="Garamond" pitchFamily="18" charset="0"/>
              </a:rPr>
              <a:t>Ductility Value</a:t>
            </a:r>
          </a:p>
        </p:txBody>
      </p:sp>
      <p:sp>
        <p:nvSpPr>
          <p:cNvPr id="51" name="CasellaDiTesto 50"/>
          <p:cNvSpPr txBox="1"/>
          <p:nvPr/>
        </p:nvSpPr>
        <p:spPr>
          <a:xfrm rot="16200000">
            <a:off x="4435195" y="5351755"/>
            <a:ext cx="2214578" cy="36933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latin typeface="Garamond" pitchFamily="18" charset="0"/>
              </a:rPr>
              <a:t>Magnitude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 Spectra - Indirect Method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50099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Indirect Method:  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" name="CasellaDiTesto 19"/>
          <p:cNvSpPr txBox="1"/>
          <p:nvPr/>
        </p:nvSpPr>
        <p:spPr>
          <a:xfrm>
            <a:off x="1428728" y="1500174"/>
            <a:ext cx="7500990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Starting from </a:t>
            </a:r>
            <a:r>
              <a:rPr lang="en-US" sz="2200" b="1" dirty="0" smtClean="0">
                <a:latin typeface="Garamond" pitchFamily="18" charset="0"/>
              </a:rPr>
              <a:t>elastic seismic demand spectra </a:t>
            </a:r>
            <a:r>
              <a:rPr lang="en-US" sz="2200" dirty="0" smtClean="0">
                <a:latin typeface="Garamond" pitchFamily="18" charset="0"/>
              </a:rPr>
              <a:t>in terms of displacement and pseudo-acceleration, and using by appropriated </a:t>
            </a:r>
            <a:r>
              <a:rPr lang="en-US" sz="2200" b="1" dirty="0" smtClean="0">
                <a:latin typeface="Garamond" pitchFamily="18" charset="0"/>
              </a:rPr>
              <a:t>modification factors </a:t>
            </a:r>
            <a:r>
              <a:rPr lang="en-US" sz="2200" dirty="0" smtClean="0">
                <a:latin typeface="Garamond" pitchFamily="18" charset="0"/>
              </a:rPr>
              <a:t>present in literature, </a:t>
            </a:r>
            <a:r>
              <a:rPr lang="en-US" sz="2200" b="1" dirty="0" smtClean="0">
                <a:latin typeface="Garamond" pitchFamily="18" charset="0"/>
              </a:rPr>
              <a:t>inelastic </a:t>
            </a:r>
            <a:r>
              <a:rPr lang="en-US" sz="2200" b="1" dirty="0" err="1" smtClean="0">
                <a:latin typeface="Garamond" pitchFamily="18" charset="0"/>
              </a:rPr>
              <a:t>ps</a:t>
            </a:r>
            <a:r>
              <a:rPr lang="en-US" sz="2200" b="1" dirty="0" smtClean="0">
                <a:latin typeface="Garamond" pitchFamily="18" charset="0"/>
              </a:rPr>
              <a:t>-energy spectra</a:t>
            </a:r>
            <a:r>
              <a:rPr lang="en-US" sz="2200" dirty="0" smtClean="0">
                <a:latin typeface="Garamond" pitchFamily="18" charset="0"/>
              </a:rPr>
              <a:t> can be determined</a:t>
            </a:r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2982582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This approach is very useful for </a:t>
            </a:r>
            <a:r>
              <a:rPr lang="en-US" sz="2200" b="1" dirty="0" smtClean="0">
                <a:latin typeface="Garamond" pitchFamily="18" charset="0"/>
              </a:rPr>
              <a:t>practical purposes </a:t>
            </a:r>
            <a:r>
              <a:rPr lang="en-US" sz="2200" dirty="0" smtClean="0">
                <a:latin typeface="Garamond" pitchFamily="18" charset="0"/>
              </a:rPr>
              <a:t>when elastic spectra provided by codes are chosen</a:t>
            </a:r>
          </a:p>
        </p:txBody>
      </p:sp>
      <p:sp>
        <p:nvSpPr>
          <p:cNvPr id="37" name="CasellaDiTesto 36"/>
          <p:cNvSpPr txBox="1"/>
          <p:nvPr/>
        </p:nvSpPr>
        <p:spPr>
          <a:xfrm>
            <a:off x="1428728" y="3802567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Anyway, reliable </a:t>
            </a:r>
            <a:r>
              <a:rPr lang="en-US" sz="2200" b="1" dirty="0" smtClean="0">
                <a:latin typeface="Garamond" pitchFamily="18" charset="0"/>
              </a:rPr>
              <a:t>modification factors </a:t>
            </a:r>
            <a:r>
              <a:rPr lang="en-US" sz="2200" dirty="0" smtClean="0">
                <a:latin typeface="Garamond" pitchFamily="18" charset="0"/>
              </a:rPr>
              <a:t>are needed to move from elastic to inelastic representation of spectra</a:t>
            </a:r>
          </a:p>
        </p:txBody>
      </p:sp>
      <p:sp>
        <p:nvSpPr>
          <p:cNvPr id="38" name="CasellaDiTesto 37"/>
          <p:cNvSpPr txBox="1"/>
          <p:nvPr/>
        </p:nvSpPr>
        <p:spPr>
          <a:xfrm>
            <a:off x="1428728" y="4588385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An exhaustive explanation of this procedure is reported in Appendix A of the dissertation 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 Spectra - Indirect Method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71527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Steps to do in order to provide inelastic pseudo-energy spectrum are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4834" name="Text Box 18"/>
          <p:cNvSpPr txBox="1">
            <a:spLocks noChangeArrowheads="1"/>
          </p:cNvSpPr>
          <p:nvPr/>
        </p:nvSpPr>
        <p:spPr bwMode="auto">
          <a:xfrm>
            <a:off x="1714480" y="1571612"/>
            <a:ext cx="577865" cy="178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vert270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rPr>
              <a:t>Displacement, S</a:t>
            </a:r>
            <a:r>
              <a:rPr kumimoji="0" lang="it-IT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rPr>
              <a:t>D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34841" name="AutoShape 25"/>
          <p:cNvCxnSpPr>
            <a:cxnSpLocks noChangeShapeType="1"/>
          </p:cNvCxnSpPr>
          <p:nvPr/>
        </p:nvCxnSpPr>
        <p:spPr bwMode="auto">
          <a:xfrm flipV="1">
            <a:off x="3573778" y="2833685"/>
            <a:ext cx="355280" cy="612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</p:cxnSp>
      <p:sp>
        <p:nvSpPr>
          <p:cNvPr id="34842" name="Text Box 26"/>
          <p:cNvSpPr txBox="1">
            <a:spLocks noChangeArrowheads="1"/>
          </p:cNvSpPr>
          <p:nvPr/>
        </p:nvSpPr>
        <p:spPr bwMode="auto">
          <a:xfrm>
            <a:off x="3929058" y="2619371"/>
            <a:ext cx="770155" cy="381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rPr>
              <a:t>μ = 1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4844" name="Text Box 28"/>
          <p:cNvSpPr txBox="1">
            <a:spLocks noChangeArrowheads="1"/>
          </p:cNvSpPr>
          <p:nvPr/>
        </p:nvSpPr>
        <p:spPr bwMode="auto">
          <a:xfrm>
            <a:off x="3006725" y="3370264"/>
            <a:ext cx="1357322" cy="415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rPr>
              <a:t>Period, T</a:t>
            </a: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4845" name="AutoShape 29"/>
          <p:cNvSpPr>
            <a:spLocks noChangeArrowheads="1"/>
          </p:cNvSpPr>
          <p:nvPr/>
        </p:nvSpPr>
        <p:spPr bwMode="auto">
          <a:xfrm>
            <a:off x="4714876" y="2285992"/>
            <a:ext cx="540000" cy="540000"/>
          </a:xfrm>
          <a:prstGeom prst="plus">
            <a:avLst>
              <a:gd name="adj" fmla="val 36897"/>
            </a:avLst>
          </a:prstGeom>
          <a:solidFill>
            <a:srgbClr val="99FF66"/>
          </a:solidFill>
          <a:ln w="15875">
            <a:solidFill>
              <a:schemeClr val="tx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65" name="Gruppo 64"/>
          <p:cNvGrpSpPr/>
          <p:nvPr/>
        </p:nvGrpSpPr>
        <p:grpSpPr>
          <a:xfrm>
            <a:off x="2292345" y="1654172"/>
            <a:ext cx="2143140" cy="1714509"/>
            <a:chOff x="4714876" y="2214557"/>
            <a:chExt cx="2143140" cy="1714509"/>
          </a:xfrm>
        </p:grpSpPr>
        <p:cxnSp>
          <p:nvCxnSpPr>
            <p:cNvPr id="54" name="Connettore 2 53"/>
            <p:cNvCxnSpPr/>
            <p:nvPr/>
          </p:nvCxnSpPr>
          <p:spPr>
            <a:xfrm>
              <a:off x="4714876" y="3926442"/>
              <a:ext cx="2143140" cy="262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2 54"/>
            <p:cNvCxnSpPr/>
            <p:nvPr/>
          </p:nvCxnSpPr>
          <p:spPr>
            <a:xfrm rot="5400000" flipH="1" flipV="1">
              <a:off x="3857622" y="3071811"/>
              <a:ext cx="1714509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835" name="Freeform 19"/>
          <p:cNvSpPr>
            <a:spLocks/>
          </p:cNvSpPr>
          <p:nvPr/>
        </p:nvSpPr>
        <p:spPr bwMode="auto">
          <a:xfrm>
            <a:off x="2333618" y="2114546"/>
            <a:ext cx="1881192" cy="1243016"/>
          </a:xfrm>
          <a:custGeom>
            <a:avLst/>
            <a:gdLst/>
            <a:ahLst/>
            <a:cxnLst>
              <a:cxn ang="0">
                <a:pos x="0" y="1170"/>
              </a:cxn>
              <a:cxn ang="0">
                <a:pos x="971" y="946"/>
              </a:cxn>
              <a:cxn ang="0">
                <a:pos x="1541" y="396"/>
              </a:cxn>
              <a:cxn ang="0">
                <a:pos x="2506" y="0"/>
              </a:cxn>
            </a:cxnLst>
            <a:rect l="0" t="0" r="r" b="b"/>
            <a:pathLst>
              <a:path w="2506" h="1170">
                <a:moveTo>
                  <a:pt x="0" y="1170"/>
                </a:moveTo>
                <a:cubicBezTo>
                  <a:pt x="357" y="1122"/>
                  <a:pt x="714" y="1075"/>
                  <a:pt x="971" y="946"/>
                </a:cubicBezTo>
                <a:cubicBezTo>
                  <a:pt x="1228" y="817"/>
                  <a:pt x="1285" y="554"/>
                  <a:pt x="1541" y="396"/>
                </a:cubicBezTo>
                <a:cubicBezTo>
                  <a:pt x="1797" y="238"/>
                  <a:pt x="2151" y="119"/>
                  <a:pt x="2506" y="0"/>
                </a:cubicBezTo>
              </a:path>
            </a:pathLst>
          </a:custGeom>
          <a:noFill/>
          <a:ln w="50800" cap="rnd">
            <a:solidFill>
              <a:schemeClr val="tx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71" name="Gruppo 70"/>
          <p:cNvGrpSpPr/>
          <p:nvPr/>
        </p:nvGrpSpPr>
        <p:grpSpPr>
          <a:xfrm>
            <a:off x="2285984" y="1928803"/>
            <a:ext cx="2500330" cy="1428760"/>
            <a:chOff x="2285984" y="1928803"/>
            <a:chExt cx="2500330" cy="1428760"/>
          </a:xfrm>
        </p:grpSpPr>
        <p:sp>
          <p:nvSpPr>
            <p:cNvPr id="34840" name="Text Box 24"/>
            <p:cNvSpPr txBox="1">
              <a:spLocks noChangeArrowheads="1"/>
            </p:cNvSpPr>
            <p:nvPr/>
          </p:nvSpPr>
          <p:spPr bwMode="auto">
            <a:xfrm>
              <a:off x="3929058" y="2905123"/>
              <a:ext cx="857256" cy="381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cs typeface="Arial" pitchFamily="34" charset="0"/>
                </a:rPr>
                <a:t>μ = μ</a:t>
              </a:r>
              <a:r>
                <a:rPr kumimoji="0" lang="it-IT" b="0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cs typeface="Arial" pitchFamily="34" charset="0"/>
                </a:rPr>
                <a:t>0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34843" name="AutoShape 27"/>
            <p:cNvCxnSpPr>
              <a:cxnSpLocks noChangeShapeType="1"/>
            </p:cNvCxnSpPr>
            <p:nvPr/>
          </p:nvCxnSpPr>
          <p:spPr bwMode="auto">
            <a:xfrm flipV="1">
              <a:off x="3573778" y="3119437"/>
              <a:ext cx="355280" cy="612"/>
            </a:xfrm>
            <a:prstGeom prst="straightConnector1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</p:cxnSp>
        <p:grpSp>
          <p:nvGrpSpPr>
            <p:cNvPr id="69" name="Gruppo 68"/>
            <p:cNvGrpSpPr/>
            <p:nvPr/>
          </p:nvGrpSpPr>
          <p:grpSpPr>
            <a:xfrm>
              <a:off x="2285984" y="1928803"/>
              <a:ext cx="1928826" cy="1428760"/>
              <a:chOff x="2285984" y="1928803"/>
              <a:chExt cx="1928826" cy="1428760"/>
            </a:xfrm>
          </p:grpSpPr>
          <p:sp>
            <p:nvSpPr>
              <p:cNvPr id="34836" name="Freeform 20"/>
              <p:cNvSpPr>
                <a:spLocks/>
              </p:cNvSpPr>
              <p:nvPr/>
            </p:nvSpPr>
            <p:spPr bwMode="auto">
              <a:xfrm>
                <a:off x="2285984" y="1928803"/>
                <a:ext cx="1928826" cy="1428760"/>
              </a:xfrm>
              <a:custGeom>
                <a:avLst/>
                <a:gdLst/>
                <a:ahLst/>
                <a:cxnLst>
                  <a:cxn ang="0">
                    <a:pos x="0" y="1255"/>
                  </a:cxn>
                  <a:cxn ang="0">
                    <a:pos x="623" y="999"/>
                  </a:cxn>
                  <a:cxn ang="0">
                    <a:pos x="1138" y="300"/>
                  </a:cxn>
                  <a:cxn ang="0">
                    <a:pos x="2245" y="0"/>
                  </a:cxn>
                </a:cxnLst>
                <a:rect l="0" t="0" r="r" b="b"/>
                <a:pathLst>
                  <a:path w="2245" h="1255">
                    <a:moveTo>
                      <a:pt x="0" y="1255"/>
                    </a:moveTo>
                    <a:cubicBezTo>
                      <a:pt x="216" y="1206"/>
                      <a:pt x="433" y="1158"/>
                      <a:pt x="623" y="999"/>
                    </a:cubicBezTo>
                    <a:cubicBezTo>
                      <a:pt x="813" y="840"/>
                      <a:pt x="868" y="466"/>
                      <a:pt x="1138" y="300"/>
                    </a:cubicBezTo>
                    <a:cubicBezTo>
                      <a:pt x="1408" y="134"/>
                      <a:pt x="1826" y="67"/>
                      <a:pt x="2245" y="0"/>
                    </a:cubicBezTo>
                  </a:path>
                </a:pathLst>
              </a:custGeom>
              <a:noFill/>
              <a:ln w="50800" cap="rnd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t-IT"/>
              </a:p>
            </p:txBody>
          </p:sp>
          <p:grpSp>
            <p:nvGrpSpPr>
              <p:cNvPr id="66" name="Gruppo 65"/>
              <p:cNvGrpSpPr/>
              <p:nvPr/>
            </p:nvGrpSpPr>
            <p:grpSpPr>
              <a:xfrm>
                <a:off x="2855900" y="2000240"/>
                <a:ext cx="1001720" cy="1214446"/>
                <a:chOff x="2855900" y="2000240"/>
                <a:chExt cx="1001720" cy="1214446"/>
              </a:xfrm>
            </p:grpSpPr>
            <p:cxnSp>
              <p:nvCxnSpPr>
                <p:cNvPr id="34838" name="AutoShape 22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3036083" y="2536025"/>
                  <a:ext cx="500066" cy="1588"/>
                </a:xfrm>
                <a:prstGeom prst="straightConnector1">
                  <a:avLst/>
                </a:prstGeom>
                <a:noFill/>
                <a:ln w="22225">
                  <a:solidFill>
                    <a:schemeClr val="tx1">
                      <a:lumMod val="50000"/>
                      <a:lumOff val="50000"/>
                    </a:schemeClr>
                  </a:solidFill>
                  <a:round/>
                  <a:headEnd/>
                  <a:tailEnd type="stealth" w="lg" len="lg"/>
                </a:ln>
              </p:spPr>
            </p:cxnSp>
            <p:cxnSp>
              <p:nvCxnSpPr>
                <p:cNvPr id="77" name="AutoShape 22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3713950" y="2142322"/>
                  <a:ext cx="285752" cy="1588"/>
                </a:xfrm>
                <a:prstGeom prst="straightConnector1">
                  <a:avLst/>
                </a:prstGeom>
                <a:noFill/>
                <a:ln w="22225">
                  <a:solidFill>
                    <a:schemeClr val="tx1">
                      <a:lumMod val="50000"/>
                      <a:lumOff val="50000"/>
                    </a:schemeClr>
                  </a:solidFill>
                  <a:round/>
                  <a:headEnd/>
                  <a:tailEnd type="stealth" w="lg" len="lg"/>
                </a:ln>
              </p:spPr>
            </p:cxnSp>
            <p:cxnSp>
              <p:nvCxnSpPr>
                <p:cNvPr id="80" name="AutoShape 22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2749537" y="3106735"/>
                  <a:ext cx="214314" cy="1588"/>
                </a:xfrm>
                <a:prstGeom prst="straightConnector1">
                  <a:avLst/>
                </a:prstGeom>
                <a:noFill/>
                <a:ln w="22225">
                  <a:solidFill>
                    <a:schemeClr val="tx1">
                      <a:lumMod val="50000"/>
                      <a:lumOff val="50000"/>
                    </a:schemeClr>
                  </a:solidFill>
                  <a:round/>
                  <a:headEnd/>
                  <a:tailEnd type="stealth" w="lg" len="lg"/>
                </a:ln>
              </p:spPr>
            </p:cxnSp>
          </p:grpSp>
        </p:grpSp>
      </p:grpSp>
      <p:sp>
        <p:nvSpPr>
          <p:cNvPr id="82" name="Text Box 18"/>
          <p:cNvSpPr txBox="1">
            <a:spLocks noChangeArrowheads="1"/>
          </p:cNvSpPr>
          <p:nvPr/>
        </p:nvSpPr>
        <p:spPr bwMode="auto">
          <a:xfrm>
            <a:off x="5280019" y="1571612"/>
            <a:ext cx="577865" cy="178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vert270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rPr>
              <a:t>Ps-acceleration</a:t>
            </a: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rPr>
              <a:t>, S</a:t>
            </a:r>
            <a:r>
              <a:rPr kumimoji="0" lang="it-IT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rPr>
              <a:t>A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85" name="AutoShape 25"/>
          <p:cNvCxnSpPr>
            <a:cxnSpLocks noChangeShapeType="1"/>
          </p:cNvCxnSpPr>
          <p:nvPr/>
        </p:nvCxnSpPr>
        <p:spPr bwMode="auto">
          <a:xfrm flipV="1">
            <a:off x="6780217" y="1928802"/>
            <a:ext cx="355280" cy="612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</p:cxnSp>
      <p:sp>
        <p:nvSpPr>
          <p:cNvPr id="86" name="Text Box 26"/>
          <p:cNvSpPr txBox="1">
            <a:spLocks noChangeArrowheads="1"/>
          </p:cNvSpPr>
          <p:nvPr/>
        </p:nvSpPr>
        <p:spPr bwMode="auto">
          <a:xfrm>
            <a:off x="7135497" y="1714488"/>
            <a:ext cx="770155" cy="381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rPr>
              <a:t>μ = 1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8" name="Text Box 28"/>
          <p:cNvSpPr txBox="1">
            <a:spLocks noChangeArrowheads="1"/>
          </p:cNvSpPr>
          <p:nvPr/>
        </p:nvSpPr>
        <p:spPr bwMode="auto">
          <a:xfrm>
            <a:off x="6572264" y="3370264"/>
            <a:ext cx="1357322" cy="415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rPr>
              <a:t>Period, T</a:t>
            </a: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89" name="Gruppo 88"/>
          <p:cNvGrpSpPr/>
          <p:nvPr/>
        </p:nvGrpSpPr>
        <p:grpSpPr>
          <a:xfrm>
            <a:off x="5857884" y="1654172"/>
            <a:ext cx="2143140" cy="1714509"/>
            <a:chOff x="4714876" y="2214557"/>
            <a:chExt cx="2143140" cy="1714509"/>
          </a:xfrm>
        </p:grpSpPr>
        <p:cxnSp>
          <p:nvCxnSpPr>
            <p:cNvPr id="90" name="Connettore 2 89"/>
            <p:cNvCxnSpPr/>
            <p:nvPr/>
          </p:nvCxnSpPr>
          <p:spPr>
            <a:xfrm>
              <a:off x="4714876" y="3926442"/>
              <a:ext cx="2143140" cy="262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2 90"/>
            <p:cNvCxnSpPr/>
            <p:nvPr/>
          </p:nvCxnSpPr>
          <p:spPr>
            <a:xfrm rot="5400000" flipH="1" flipV="1">
              <a:off x="3857622" y="3071811"/>
              <a:ext cx="1714509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Figura a mano libera 95"/>
          <p:cNvSpPr/>
          <p:nvPr/>
        </p:nvSpPr>
        <p:spPr>
          <a:xfrm>
            <a:off x="5883310" y="1785926"/>
            <a:ext cx="1897039" cy="1280615"/>
          </a:xfrm>
          <a:custGeom>
            <a:avLst/>
            <a:gdLst>
              <a:gd name="connsiteX0" fmla="*/ 0 w 1897039"/>
              <a:gd name="connsiteY0" fmla="*/ 802944 h 1280615"/>
              <a:gd name="connsiteX1" fmla="*/ 218364 w 1897039"/>
              <a:gd name="connsiteY1" fmla="*/ 202442 h 1280615"/>
              <a:gd name="connsiteX2" fmla="*/ 436729 w 1897039"/>
              <a:gd name="connsiteY2" fmla="*/ 65964 h 1280615"/>
              <a:gd name="connsiteX3" fmla="*/ 668741 w 1897039"/>
              <a:gd name="connsiteY3" fmla="*/ 598227 h 1280615"/>
              <a:gd name="connsiteX4" fmla="*/ 818866 w 1897039"/>
              <a:gd name="connsiteY4" fmla="*/ 843887 h 1280615"/>
              <a:gd name="connsiteX5" fmla="*/ 1173708 w 1897039"/>
              <a:gd name="connsiteY5" fmla="*/ 1103194 h 1280615"/>
              <a:gd name="connsiteX6" fmla="*/ 1897039 w 1897039"/>
              <a:gd name="connsiteY6" fmla="*/ 1280615 h 1280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7039" h="1280615">
                <a:moveTo>
                  <a:pt x="0" y="802944"/>
                </a:moveTo>
                <a:cubicBezTo>
                  <a:pt x="72788" y="564108"/>
                  <a:pt x="145576" y="325272"/>
                  <a:pt x="218364" y="202442"/>
                </a:cubicBezTo>
                <a:cubicBezTo>
                  <a:pt x="291152" y="79612"/>
                  <a:pt x="361666" y="0"/>
                  <a:pt x="436729" y="65964"/>
                </a:cubicBezTo>
                <a:cubicBezTo>
                  <a:pt x="511792" y="131928"/>
                  <a:pt x="605052" y="468573"/>
                  <a:pt x="668741" y="598227"/>
                </a:cubicBezTo>
                <a:cubicBezTo>
                  <a:pt x="732430" y="727881"/>
                  <a:pt x="734705" y="759726"/>
                  <a:pt x="818866" y="843887"/>
                </a:cubicBezTo>
                <a:cubicBezTo>
                  <a:pt x="903027" y="928048"/>
                  <a:pt x="994013" y="1030406"/>
                  <a:pt x="1173708" y="1103194"/>
                </a:cubicBezTo>
                <a:cubicBezTo>
                  <a:pt x="1353403" y="1175982"/>
                  <a:pt x="1625221" y="1228298"/>
                  <a:pt x="1897039" y="1280615"/>
                </a:cubicBezTo>
              </a:path>
            </a:pathLst>
          </a:custGeom>
          <a:ln w="508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72" name="Gruppo 71"/>
          <p:cNvGrpSpPr/>
          <p:nvPr/>
        </p:nvGrpSpPr>
        <p:grpSpPr>
          <a:xfrm>
            <a:off x="5866463" y="1857364"/>
            <a:ext cx="2126290" cy="1326615"/>
            <a:chOff x="5866463" y="1857364"/>
            <a:chExt cx="2126290" cy="1326615"/>
          </a:xfrm>
        </p:grpSpPr>
        <p:sp>
          <p:nvSpPr>
            <p:cNvPr id="84" name="Text Box 24"/>
            <p:cNvSpPr txBox="1">
              <a:spLocks noChangeArrowheads="1"/>
            </p:cNvSpPr>
            <p:nvPr/>
          </p:nvSpPr>
          <p:spPr bwMode="auto">
            <a:xfrm>
              <a:off x="7135497" y="2000240"/>
              <a:ext cx="857256" cy="381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cs typeface="Arial" pitchFamily="34" charset="0"/>
                </a:rPr>
                <a:t>μ = μ</a:t>
              </a:r>
              <a:r>
                <a:rPr kumimoji="0" lang="it-IT" b="0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cs typeface="Arial" pitchFamily="34" charset="0"/>
                </a:rPr>
                <a:t>0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87" name="AutoShape 27"/>
            <p:cNvCxnSpPr>
              <a:cxnSpLocks noChangeShapeType="1"/>
            </p:cNvCxnSpPr>
            <p:nvPr/>
          </p:nvCxnSpPr>
          <p:spPr bwMode="auto">
            <a:xfrm flipV="1">
              <a:off x="6780217" y="2214554"/>
              <a:ext cx="355280" cy="612"/>
            </a:xfrm>
            <a:prstGeom prst="straightConnector1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</p:cxnSp>
        <p:grpSp>
          <p:nvGrpSpPr>
            <p:cNvPr id="70" name="Gruppo 69"/>
            <p:cNvGrpSpPr/>
            <p:nvPr/>
          </p:nvGrpSpPr>
          <p:grpSpPr>
            <a:xfrm>
              <a:off x="5866463" y="1857364"/>
              <a:ext cx="1842448" cy="1326615"/>
              <a:chOff x="5866463" y="1857364"/>
              <a:chExt cx="1842448" cy="1326615"/>
            </a:xfrm>
          </p:grpSpPr>
          <p:sp>
            <p:nvSpPr>
              <p:cNvPr id="98" name="Figura a mano libera 97"/>
              <p:cNvSpPr/>
              <p:nvPr/>
            </p:nvSpPr>
            <p:spPr>
              <a:xfrm>
                <a:off x="5866463" y="2597125"/>
                <a:ext cx="1842448" cy="586854"/>
              </a:xfrm>
              <a:custGeom>
                <a:avLst/>
                <a:gdLst>
                  <a:gd name="connsiteX0" fmla="*/ 0 w 1842448"/>
                  <a:gd name="connsiteY0" fmla="*/ 0 h 586854"/>
                  <a:gd name="connsiteX1" fmla="*/ 245660 w 1842448"/>
                  <a:gd name="connsiteY1" fmla="*/ 232012 h 586854"/>
                  <a:gd name="connsiteX2" fmla="*/ 586854 w 1842448"/>
                  <a:gd name="connsiteY2" fmla="*/ 286603 h 586854"/>
                  <a:gd name="connsiteX3" fmla="*/ 1187355 w 1842448"/>
                  <a:gd name="connsiteY3" fmla="*/ 504967 h 586854"/>
                  <a:gd name="connsiteX4" fmla="*/ 1842448 w 1842448"/>
                  <a:gd name="connsiteY4" fmla="*/ 586854 h 586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2448" h="586854">
                    <a:moveTo>
                      <a:pt x="0" y="0"/>
                    </a:moveTo>
                    <a:cubicBezTo>
                      <a:pt x="73925" y="92122"/>
                      <a:pt x="147851" y="184245"/>
                      <a:pt x="245660" y="232012"/>
                    </a:cubicBezTo>
                    <a:cubicBezTo>
                      <a:pt x="343469" y="279779"/>
                      <a:pt x="429905" y="241111"/>
                      <a:pt x="586854" y="286603"/>
                    </a:cubicBezTo>
                    <a:cubicBezTo>
                      <a:pt x="743803" y="332096"/>
                      <a:pt x="978089" y="454925"/>
                      <a:pt x="1187355" y="504967"/>
                    </a:cubicBezTo>
                    <a:cubicBezTo>
                      <a:pt x="1396621" y="555009"/>
                      <a:pt x="1619534" y="570931"/>
                      <a:pt x="1842448" y="586854"/>
                    </a:cubicBezTo>
                  </a:path>
                </a:pathLst>
              </a:custGeom>
              <a:ln w="50800" cap="rnd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grpSp>
            <p:nvGrpSpPr>
              <p:cNvPr id="67" name="Gruppo 66"/>
              <p:cNvGrpSpPr/>
              <p:nvPr/>
            </p:nvGrpSpPr>
            <p:grpSpPr>
              <a:xfrm>
                <a:off x="6278563" y="1857364"/>
                <a:ext cx="930282" cy="1285884"/>
                <a:chOff x="6278563" y="1857364"/>
                <a:chExt cx="930282" cy="1285884"/>
              </a:xfrm>
            </p:grpSpPr>
            <p:cxnSp>
              <p:nvCxnSpPr>
                <p:cNvPr id="83" name="AutoShape 22"/>
                <p:cNvCxnSpPr>
                  <a:cxnSpLocks noChangeShapeType="1"/>
                </p:cNvCxnSpPr>
                <p:nvPr/>
              </p:nvCxnSpPr>
              <p:spPr bwMode="auto">
                <a:xfrm rot="5400000">
                  <a:off x="5779291" y="2356636"/>
                  <a:ext cx="1000132" cy="1588"/>
                </a:xfrm>
                <a:prstGeom prst="straightConnector1">
                  <a:avLst/>
                </a:prstGeom>
                <a:noFill/>
                <a:ln w="22225">
                  <a:solidFill>
                    <a:schemeClr val="tx1">
                      <a:lumMod val="50000"/>
                      <a:lumOff val="50000"/>
                    </a:schemeClr>
                  </a:solidFill>
                  <a:round/>
                  <a:headEnd/>
                  <a:tailEnd type="stealth" w="lg" len="lg"/>
                </a:ln>
              </p:spPr>
            </p:cxnSp>
            <p:cxnSp>
              <p:nvCxnSpPr>
                <p:cNvPr id="107" name="AutoShape 22"/>
                <p:cNvCxnSpPr>
                  <a:cxnSpLocks noChangeShapeType="1"/>
                </p:cNvCxnSpPr>
                <p:nvPr/>
              </p:nvCxnSpPr>
              <p:spPr bwMode="auto">
                <a:xfrm>
                  <a:off x="6708779" y="2629813"/>
                  <a:ext cx="0" cy="370559"/>
                </a:xfrm>
                <a:prstGeom prst="straightConnector1">
                  <a:avLst/>
                </a:prstGeom>
                <a:noFill/>
                <a:ln w="22225">
                  <a:solidFill>
                    <a:schemeClr val="tx1">
                      <a:lumMod val="50000"/>
                      <a:lumOff val="50000"/>
                    </a:schemeClr>
                  </a:solidFill>
                  <a:round/>
                  <a:headEnd/>
                  <a:tailEnd type="stealth" w="lg" len="lg"/>
                </a:ln>
              </p:spPr>
            </p:cxnSp>
            <p:cxnSp>
              <p:nvCxnSpPr>
                <p:cNvPr id="109" name="AutoShape 22"/>
                <p:cNvCxnSpPr>
                  <a:cxnSpLocks noChangeShapeType="1"/>
                </p:cNvCxnSpPr>
                <p:nvPr/>
              </p:nvCxnSpPr>
              <p:spPr bwMode="auto">
                <a:xfrm>
                  <a:off x="7208845" y="2945248"/>
                  <a:ext cx="0" cy="198000"/>
                </a:xfrm>
                <a:prstGeom prst="straightConnector1">
                  <a:avLst/>
                </a:prstGeom>
                <a:noFill/>
                <a:ln w="22225">
                  <a:solidFill>
                    <a:schemeClr val="tx1">
                      <a:lumMod val="50000"/>
                      <a:lumOff val="50000"/>
                    </a:schemeClr>
                  </a:solidFill>
                  <a:round/>
                  <a:headEnd/>
                  <a:tailEnd type="stealth" w="lg" len="lg"/>
                </a:ln>
              </p:spPr>
            </p:cxnSp>
          </p:grpSp>
        </p:grpSp>
      </p:grpSp>
      <p:sp>
        <p:nvSpPr>
          <p:cNvPr id="110" name="CasellaDiTesto 109"/>
          <p:cNvSpPr txBox="1"/>
          <p:nvPr/>
        </p:nvSpPr>
        <p:spPr>
          <a:xfrm>
            <a:off x="5286380" y="3714752"/>
            <a:ext cx="30004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latin typeface="Garamond" pitchFamily="18" charset="0"/>
              </a:rPr>
              <a:t>Strength Reduction Factors (R)</a:t>
            </a:r>
          </a:p>
          <a:p>
            <a:pPr algn="ctr"/>
            <a:r>
              <a:rPr lang="en-US" i="1" dirty="0" smtClean="0">
                <a:latin typeface="Garamond" pitchFamily="18" charset="0"/>
              </a:rPr>
              <a:t>(</a:t>
            </a:r>
            <a:r>
              <a:rPr lang="en-US" i="1" dirty="0" err="1" smtClean="0">
                <a:latin typeface="Garamond" pitchFamily="18" charset="0"/>
              </a:rPr>
              <a:t>Newmark</a:t>
            </a:r>
            <a:r>
              <a:rPr lang="en-US" i="1" dirty="0" smtClean="0">
                <a:latin typeface="Garamond" pitchFamily="18" charset="0"/>
              </a:rPr>
              <a:t> – Hall)</a:t>
            </a:r>
            <a:endParaRPr lang="en-US" b="1" i="1" dirty="0" smtClean="0">
              <a:latin typeface="Garamond" pitchFamily="18" charset="0"/>
            </a:endParaRPr>
          </a:p>
        </p:txBody>
      </p:sp>
      <p:sp>
        <p:nvSpPr>
          <p:cNvPr id="111" name="CasellaDiTesto 110"/>
          <p:cNvSpPr txBox="1"/>
          <p:nvPr/>
        </p:nvSpPr>
        <p:spPr>
          <a:xfrm>
            <a:off x="1714480" y="3714752"/>
            <a:ext cx="335761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latin typeface="Garamond" pitchFamily="18" charset="0"/>
              </a:rPr>
              <a:t>Displacement Modifications Factors (R</a:t>
            </a:r>
            <a:r>
              <a:rPr lang="el-GR" i="1" baseline="-25000" dirty="0" smtClean="0">
                <a:latin typeface="Garamond" pitchFamily="18" charset="0"/>
              </a:rPr>
              <a:t>δ</a:t>
            </a:r>
            <a:r>
              <a:rPr lang="en-US" i="1" dirty="0" smtClean="0">
                <a:latin typeface="Garamond" pitchFamily="18" charset="0"/>
              </a:rPr>
              <a:t>)</a:t>
            </a:r>
          </a:p>
          <a:p>
            <a:pPr algn="ctr"/>
            <a:r>
              <a:rPr lang="en-US" i="1" dirty="0" smtClean="0">
                <a:latin typeface="Garamond" pitchFamily="18" charset="0"/>
              </a:rPr>
              <a:t>(Miranda)</a:t>
            </a:r>
            <a:endParaRPr lang="en-US" b="1" i="1" dirty="0" smtClean="0">
              <a:latin typeface="Garamond" pitchFamily="18" charset="0"/>
            </a:endParaRPr>
          </a:p>
        </p:txBody>
      </p:sp>
      <p:sp>
        <p:nvSpPr>
          <p:cNvPr id="112" name="Uguale 111"/>
          <p:cNvSpPr/>
          <p:nvPr/>
        </p:nvSpPr>
        <p:spPr>
          <a:xfrm>
            <a:off x="4572000" y="4214818"/>
            <a:ext cx="785818" cy="500066"/>
          </a:xfrm>
          <a:prstGeom prst="mathEqual">
            <a:avLst/>
          </a:prstGeom>
          <a:solidFill>
            <a:srgbClr val="99FF6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13" name="Text Box 18"/>
          <p:cNvSpPr txBox="1">
            <a:spLocks noChangeArrowheads="1"/>
          </p:cNvSpPr>
          <p:nvPr/>
        </p:nvSpPr>
        <p:spPr bwMode="auto">
          <a:xfrm>
            <a:off x="3643306" y="4645029"/>
            <a:ext cx="577865" cy="178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vert270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rPr>
              <a:t>Ps-energy, </a:t>
            </a:r>
            <a:r>
              <a:rPr lang="en-US" dirty="0" err="1" smtClean="0">
                <a:latin typeface="Garamond" pitchFamily="18" charset="0"/>
                <a:cs typeface="Arial" pitchFamily="34" charset="0"/>
              </a:rPr>
              <a:t>PsE</a:t>
            </a: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8" name="Text Box 28"/>
          <p:cNvSpPr txBox="1">
            <a:spLocks noChangeArrowheads="1"/>
          </p:cNvSpPr>
          <p:nvPr/>
        </p:nvSpPr>
        <p:spPr bwMode="auto">
          <a:xfrm>
            <a:off x="4929190" y="6370660"/>
            <a:ext cx="1357322" cy="415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rPr>
              <a:t>Period, T</a:t>
            </a: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19" name="Gruppo 118"/>
          <p:cNvGrpSpPr/>
          <p:nvPr/>
        </p:nvGrpSpPr>
        <p:grpSpPr>
          <a:xfrm>
            <a:off x="4221171" y="4654568"/>
            <a:ext cx="2143140" cy="1714509"/>
            <a:chOff x="4714876" y="2214557"/>
            <a:chExt cx="2143140" cy="1714509"/>
          </a:xfrm>
        </p:grpSpPr>
        <p:cxnSp>
          <p:nvCxnSpPr>
            <p:cNvPr id="120" name="Connettore 2 119"/>
            <p:cNvCxnSpPr/>
            <p:nvPr/>
          </p:nvCxnSpPr>
          <p:spPr>
            <a:xfrm>
              <a:off x="4714876" y="3926442"/>
              <a:ext cx="2143140" cy="262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2 120"/>
            <p:cNvCxnSpPr/>
            <p:nvPr/>
          </p:nvCxnSpPr>
          <p:spPr>
            <a:xfrm rot="5400000" flipH="1" flipV="1">
              <a:off x="3857622" y="3071811"/>
              <a:ext cx="1714509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uppo 73"/>
          <p:cNvGrpSpPr/>
          <p:nvPr/>
        </p:nvGrpSpPr>
        <p:grpSpPr>
          <a:xfrm>
            <a:off x="4244454" y="4714884"/>
            <a:ext cx="3026527" cy="1617677"/>
            <a:chOff x="4244454" y="4714884"/>
            <a:chExt cx="3026527" cy="1617677"/>
          </a:xfrm>
        </p:grpSpPr>
        <p:cxnSp>
          <p:nvCxnSpPr>
            <p:cNvPr id="115" name="AutoShape 25"/>
            <p:cNvCxnSpPr>
              <a:cxnSpLocks noChangeShapeType="1"/>
            </p:cNvCxnSpPr>
            <p:nvPr/>
          </p:nvCxnSpPr>
          <p:spPr bwMode="auto">
            <a:xfrm flipV="1">
              <a:off x="6145546" y="4929198"/>
              <a:ext cx="355280" cy="612"/>
            </a:xfrm>
            <a:prstGeom prst="straightConnector1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116" name="Text Box 26"/>
            <p:cNvSpPr txBox="1">
              <a:spLocks noChangeArrowheads="1"/>
            </p:cNvSpPr>
            <p:nvPr/>
          </p:nvSpPr>
          <p:spPr bwMode="auto">
            <a:xfrm>
              <a:off x="6500826" y="4714884"/>
              <a:ext cx="770155" cy="381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cs typeface="Arial" pitchFamily="34" charset="0"/>
                </a:rPr>
                <a:t>μ = 1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0" name="Figura a mano libera 129"/>
            <p:cNvSpPr/>
            <p:nvPr/>
          </p:nvSpPr>
          <p:spPr>
            <a:xfrm>
              <a:off x="4244454" y="4869976"/>
              <a:ext cx="1883391" cy="1462585"/>
            </a:xfrm>
            <a:custGeom>
              <a:avLst/>
              <a:gdLst>
                <a:gd name="connsiteX0" fmla="*/ 0 w 1883391"/>
                <a:gd name="connsiteY0" fmla="*/ 1462585 h 1462585"/>
                <a:gd name="connsiteX1" fmla="*/ 354842 w 1883391"/>
                <a:gd name="connsiteY1" fmla="*/ 166048 h 1462585"/>
                <a:gd name="connsiteX2" fmla="*/ 1255594 w 1883391"/>
                <a:gd name="connsiteY2" fmla="*/ 466299 h 1462585"/>
                <a:gd name="connsiteX3" fmla="*/ 1883391 w 1883391"/>
                <a:gd name="connsiteY3" fmla="*/ 602776 h 146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3391" h="1462585">
                  <a:moveTo>
                    <a:pt x="0" y="1462585"/>
                  </a:moveTo>
                  <a:cubicBezTo>
                    <a:pt x="72788" y="897340"/>
                    <a:pt x="145576" y="332096"/>
                    <a:pt x="354842" y="166048"/>
                  </a:cubicBezTo>
                  <a:cubicBezTo>
                    <a:pt x="564108" y="0"/>
                    <a:pt x="1000836" y="393511"/>
                    <a:pt x="1255594" y="466299"/>
                  </a:cubicBezTo>
                  <a:cubicBezTo>
                    <a:pt x="1510352" y="539087"/>
                    <a:pt x="1696871" y="570931"/>
                    <a:pt x="1883391" y="602776"/>
                  </a:cubicBezTo>
                </a:path>
              </a:pathLst>
            </a:custGeom>
            <a:ln w="5080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grpSp>
        <p:nvGrpSpPr>
          <p:cNvPr id="73" name="Gruppo 72"/>
          <p:cNvGrpSpPr/>
          <p:nvPr/>
        </p:nvGrpSpPr>
        <p:grpSpPr>
          <a:xfrm>
            <a:off x="4260245" y="5000636"/>
            <a:ext cx="3097837" cy="1341449"/>
            <a:chOff x="4260245" y="5000636"/>
            <a:chExt cx="3097837" cy="1341449"/>
          </a:xfrm>
        </p:grpSpPr>
        <p:sp>
          <p:nvSpPr>
            <p:cNvPr id="114" name="Text Box 24"/>
            <p:cNvSpPr txBox="1">
              <a:spLocks noChangeArrowheads="1"/>
            </p:cNvSpPr>
            <p:nvPr/>
          </p:nvSpPr>
          <p:spPr bwMode="auto">
            <a:xfrm>
              <a:off x="6500826" y="5000636"/>
              <a:ext cx="857256" cy="381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cs typeface="Arial" pitchFamily="34" charset="0"/>
                </a:rPr>
                <a:t>μ = μ</a:t>
              </a:r>
              <a:r>
                <a:rPr kumimoji="0" lang="it-IT" b="0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cs typeface="Arial" pitchFamily="34" charset="0"/>
                </a:rPr>
                <a:t>0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17" name="AutoShape 27"/>
            <p:cNvCxnSpPr>
              <a:cxnSpLocks noChangeShapeType="1"/>
            </p:cNvCxnSpPr>
            <p:nvPr/>
          </p:nvCxnSpPr>
          <p:spPr bwMode="auto">
            <a:xfrm flipV="1">
              <a:off x="6145546" y="5214950"/>
              <a:ext cx="355280" cy="612"/>
            </a:xfrm>
            <a:prstGeom prst="straightConnector1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</p:cxnSp>
        <p:sp>
          <p:nvSpPr>
            <p:cNvPr id="146" name="Figura a mano libera 145"/>
            <p:cNvSpPr/>
            <p:nvPr/>
          </p:nvSpPr>
          <p:spPr>
            <a:xfrm>
              <a:off x="4260245" y="5429264"/>
              <a:ext cx="1883391" cy="912821"/>
            </a:xfrm>
            <a:custGeom>
              <a:avLst/>
              <a:gdLst>
                <a:gd name="connsiteX0" fmla="*/ 0 w 1883391"/>
                <a:gd name="connsiteY0" fmla="*/ 1462585 h 1462585"/>
                <a:gd name="connsiteX1" fmla="*/ 354842 w 1883391"/>
                <a:gd name="connsiteY1" fmla="*/ 166048 h 1462585"/>
                <a:gd name="connsiteX2" fmla="*/ 1255594 w 1883391"/>
                <a:gd name="connsiteY2" fmla="*/ 466299 h 1462585"/>
                <a:gd name="connsiteX3" fmla="*/ 1883391 w 1883391"/>
                <a:gd name="connsiteY3" fmla="*/ 602776 h 146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3391" h="1462585">
                  <a:moveTo>
                    <a:pt x="0" y="1462585"/>
                  </a:moveTo>
                  <a:cubicBezTo>
                    <a:pt x="72788" y="897340"/>
                    <a:pt x="145576" y="332096"/>
                    <a:pt x="354842" y="166048"/>
                  </a:cubicBezTo>
                  <a:cubicBezTo>
                    <a:pt x="564108" y="0"/>
                    <a:pt x="1000836" y="393511"/>
                    <a:pt x="1255594" y="466299"/>
                  </a:cubicBezTo>
                  <a:cubicBezTo>
                    <a:pt x="1510352" y="539087"/>
                    <a:pt x="1696871" y="570931"/>
                    <a:pt x="1883391" y="602776"/>
                  </a:cubicBezTo>
                </a:path>
              </a:pathLst>
            </a:custGeom>
            <a:ln w="508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grpSp>
          <p:nvGrpSpPr>
            <p:cNvPr id="68" name="Gruppo 67"/>
            <p:cNvGrpSpPr/>
            <p:nvPr/>
          </p:nvGrpSpPr>
          <p:grpSpPr>
            <a:xfrm>
              <a:off x="4714082" y="5000636"/>
              <a:ext cx="929488" cy="715174"/>
              <a:chOff x="4714082" y="5000636"/>
              <a:chExt cx="929488" cy="715174"/>
            </a:xfrm>
          </p:grpSpPr>
          <p:cxnSp>
            <p:nvCxnSpPr>
              <p:cNvPr id="124" name="AutoShape 22"/>
              <p:cNvCxnSpPr>
                <a:cxnSpLocks noChangeShapeType="1"/>
              </p:cNvCxnSpPr>
              <p:nvPr/>
            </p:nvCxnSpPr>
            <p:spPr bwMode="auto">
              <a:xfrm rot="5400000">
                <a:off x="4464843" y="5249875"/>
                <a:ext cx="500066" cy="1588"/>
              </a:xfrm>
              <a:prstGeom prst="straightConnector1">
                <a:avLst/>
              </a:prstGeom>
              <a:noFill/>
              <a:ln w="22225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 type="stealth" w="lg" len="lg"/>
              </a:ln>
            </p:spPr>
          </p:cxnSp>
          <p:cxnSp>
            <p:nvCxnSpPr>
              <p:cNvPr id="125" name="AutoShape 22"/>
              <p:cNvCxnSpPr>
                <a:cxnSpLocks noChangeShapeType="1"/>
              </p:cNvCxnSpPr>
              <p:nvPr/>
            </p:nvCxnSpPr>
            <p:spPr bwMode="auto">
              <a:xfrm rot="5400000">
                <a:off x="4909504" y="5376718"/>
                <a:ext cx="468000" cy="1588"/>
              </a:xfrm>
              <a:prstGeom prst="straightConnector1">
                <a:avLst/>
              </a:prstGeom>
              <a:noFill/>
              <a:ln w="22225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 type="stealth" w="lg" len="lg"/>
              </a:ln>
            </p:spPr>
          </p:cxnSp>
          <p:cxnSp>
            <p:nvCxnSpPr>
              <p:cNvPr id="126" name="AutoShape 22"/>
              <p:cNvCxnSpPr>
                <a:cxnSpLocks noChangeShapeType="1"/>
              </p:cNvCxnSpPr>
              <p:nvPr/>
            </p:nvCxnSpPr>
            <p:spPr bwMode="auto">
              <a:xfrm rot="5400000">
                <a:off x="5499900" y="5572140"/>
                <a:ext cx="286546" cy="794"/>
              </a:xfrm>
              <a:prstGeom prst="straightConnector1">
                <a:avLst/>
              </a:prstGeom>
              <a:noFill/>
              <a:ln w="22225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 type="stealth" w="lg" len="lg"/>
              </a:ln>
            </p:spPr>
          </p:cxnSp>
        </p:grpSp>
      </p:grp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45" grpId="0" animBg="1"/>
      <p:bldP spid="110" grpId="0"/>
      <p:bldP spid="111" grpId="0"/>
      <p:bldP spid="1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 Spectra - Indirect Method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Examples of spectra, according to </a:t>
            </a:r>
            <a:r>
              <a:rPr lang="en-US" sz="2200" b="1" dirty="0" smtClean="0">
                <a:latin typeface="Garamond" pitchFamily="18" charset="0"/>
              </a:rPr>
              <a:t>Eurocode 8</a:t>
            </a:r>
            <a:r>
              <a:rPr lang="en-US" sz="2200" dirty="0" smtClean="0">
                <a:latin typeface="Garamond" pitchFamily="18" charset="0"/>
              </a:rPr>
              <a:t>, for a soil B and valued of ductility of </a:t>
            </a:r>
            <a:r>
              <a:rPr lang="el-GR" sz="2200" dirty="0" smtClean="0">
                <a:latin typeface="Garamond" pitchFamily="18" charset="0"/>
              </a:rPr>
              <a:t>μ</a:t>
            </a:r>
            <a:r>
              <a:rPr lang="it-IT" sz="2200" dirty="0" smtClean="0">
                <a:latin typeface="Garamond" pitchFamily="18" charset="0"/>
              </a:rPr>
              <a:t> = </a:t>
            </a:r>
            <a:r>
              <a:rPr lang="en-US" sz="2200" dirty="0" smtClean="0">
                <a:latin typeface="Garamond" pitchFamily="18" charset="0"/>
              </a:rPr>
              <a:t>1, 2, 4, 6, are reported below</a:t>
            </a:r>
            <a:endParaRPr lang="en-US" sz="2200" b="1" dirty="0" smtClean="0"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20" name="Immagine 19"/>
          <p:cNvPicPr/>
          <p:nvPr/>
        </p:nvPicPr>
        <p:blipFill>
          <a:blip r:embed="rId3"/>
          <a:srcRect t="-3546" b="-2216"/>
          <a:stretch>
            <a:fillRect/>
          </a:stretch>
        </p:blipFill>
        <p:spPr bwMode="auto">
          <a:xfrm>
            <a:off x="5296528" y="1940953"/>
            <a:ext cx="3276000" cy="2268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pic>
        <p:nvPicPr>
          <p:cNvPr id="21" name="Immagine 20"/>
          <p:cNvPicPr/>
          <p:nvPr/>
        </p:nvPicPr>
        <p:blipFill>
          <a:blip r:embed="rId4"/>
          <a:srcRect t="-3546" b="-2216"/>
          <a:stretch>
            <a:fillRect/>
          </a:stretch>
        </p:blipFill>
        <p:spPr bwMode="auto">
          <a:xfrm>
            <a:off x="1857356" y="1940953"/>
            <a:ext cx="3276000" cy="2268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pic>
        <p:nvPicPr>
          <p:cNvPr id="25" name="Immagine 24"/>
          <p:cNvPicPr/>
          <p:nvPr/>
        </p:nvPicPr>
        <p:blipFill>
          <a:blip r:embed="rId5"/>
          <a:srcRect t="-3546" b="-2216"/>
          <a:stretch>
            <a:fillRect/>
          </a:stretch>
        </p:blipFill>
        <p:spPr bwMode="auto">
          <a:xfrm>
            <a:off x="1867504" y="4369845"/>
            <a:ext cx="3276000" cy="2268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pic>
        <p:nvPicPr>
          <p:cNvPr id="35" name="Immagine 34"/>
          <p:cNvPicPr/>
          <p:nvPr/>
        </p:nvPicPr>
        <p:blipFill>
          <a:blip r:embed="rId6"/>
          <a:srcRect t="-3546" b="-2216"/>
          <a:stretch>
            <a:fillRect/>
          </a:stretch>
        </p:blipFill>
        <p:spPr bwMode="auto">
          <a:xfrm>
            <a:off x="5296528" y="4369845"/>
            <a:ext cx="3276000" cy="2268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36" name="Rettangolo 35"/>
          <p:cNvSpPr/>
          <p:nvPr/>
        </p:nvSpPr>
        <p:spPr>
          <a:xfrm>
            <a:off x="5286380" y="4357694"/>
            <a:ext cx="3286148" cy="2286016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 Spectra - Semi-direct Method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6" name="CasellaDiTesto 25"/>
          <p:cNvSpPr txBox="1"/>
          <p:nvPr/>
        </p:nvSpPr>
        <p:spPr>
          <a:xfrm>
            <a:off x="1428728" y="1109947"/>
            <a:ext cx="750099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Semi-direct Method:  </a:t>
            </a:r>
          </a:p>
        </p:txBody>
      </p:sp>
      <p:sp>
        <p:nvSpPr>
          <p:cNvPr id="37" name="CasellaDiTesto 36"/>
          <p:cNvSpPr txBox="1"/>
          <p:nvPr/>
        </p:nvSpPr>
        <p:spPr>
          <a:xfrm>
            <a:off x="1428728" y="1500174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This method takes into consideration both approaches (direct and indirect) previously proposed</a:t>
            </a:r>
          </a:p>
        </p:txBody>
      </p:sp>
      <p:sp>
        <p:nvSpPr>
          <p:cNvPr id="38" name="CasellaDiTesto 37"/>
          <p:cNvSpPr txBox="1"/>
          <p:nvPr/>
        </p:nvSpPr>
        <p:spPr>
          <a:xfrm>
            <a:off x="1428728" y="2230931"/>
            <a:ext cx="771527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This approach is also very useful for </a:t>
            </a:r>
            <a:r>
              <a:rPr lang="en-US" sz="2200" b="1" dirty="0" smtClean="0">
                <a:latin typeface="Garamond" pitchFamily="18" charset="0"/>
              </a:rPr>
              <a:t>practical purposes </a:t>
            </a:r>
            <a:r>
              <a:rPr lang="en-US" sz="2200" dirty="0" smtClean="0">
                <a:latin typeface="Garamond" pitchFamily="18" charset="0"/>
              </a:rPr>
              <a:t>since elastic/inelastic reference spectrum, provided by codes, is considered</a:t>
            </a:r>
          </a:p>
        </p:txBody>
      </p:sp>
      <p:sp>
        <p:nvSpPr>
          <p:cNvPr id="41" name="CasellaDiTesto 40"/>
          <p:cNvSpPr txBox="1"/>
          <p:nvPr/>
        </p:nvSpPr>
        <p:spPr>
          <a:xfrm>
            <a:off x="1428728" y="3000372"/>
            <a:ext cx="7715272" cy="35240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procedure is based, in general, on the following steps:</a:t>
            </a:r>
          </a:p>
          <a:p>
            <a:endParaRPr lang="en-US" sz="500" dirty="0" smtClean="0">
              <a:latin typeface="Garamond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Garamond" pitchFamily="18" charset="0"/>
              </a:rPr>
              <a:t>Define a reference spectrum in terms of a specific parameter (</a:t>
            </a:r>
            <a:r>
              <a:rPr lang="en-US" sz="2200" dirty="0" err="1" smtClean="0">
                <a:latin typeface="Garamond" pitchFamily="18" charset="0"/>
              </a:rPr>
              <a:t>S</a:t>
            </a:r>
            <a:r>
              <a:rPr lang="en-US" sz="2200" baseline="-25000" dirty="0" err="1" smtClean="0">
                <a:latin typeface="Garamond" pitchFamily="18" charset="0"/>
              </a:rPr>
              <a:t>D,e</a:t>
            </a:r>
            <a:r>
              <a:rPr lang="en-US" sz="2200" dirty="0" smtClean="0">
                <a:latin typeface="Garamond" pitchFamily="18" charset="0"/>
              </a:rPr>
              <a:t>, S</a:t>
            </a:r>
            <a:r>
              <a:rPr lang="en-US" sz="2200" baseline="-25000" dirty="0" smtClean="0">
                <a:latin typeface="Garamond" pitchFamily="18" charset="0"/>
              </a:rPr>
              <a:t>D,</a:t>
            </a:r>
            <a:r>
              <a:rPr lang="el-GR" sz="2200" baseline="-25000" dirty="0" smtClean="0">
                <a:latin typeface="Garamond" pitchFamily="18" charset="0"/>
              </a:rPr>
              <a:t>μ</a:t>
            </a:r>
            <a:r>
              <a:rPr lang="en-US" sz="2200" baseline="-25000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S</a:t>
            </a:r>
            <a:r>
              <a:rPr lang="en-US" sz="2200" baseline="-25000" dirty="0" err="1" smtClean="0">
                <a:latin typeface="Garamond" pitchFamily="18" charset="0"/>
              </a:rPr>
              <a:t>A,e</a:t>
            </a:r>
            <a:r>
              <a:rPr lang="en-US" sz="2200" dirty="0" smtClean="0">
                <a:latin typeface="Garamond" pitchFamily="18" charset="0"/>
              </a:rPr>
              <a:t>, S</a:t>
            </a:r>
            <a:r>
              <a:rPr lang="en-US" sz="2200" baseline="-25000" dirty="0" smtClean="0">
                <a:latin typeface="Garamond" pitchFamily="18" charset="0"/>
              </a:rPr>
              <a:t>A,</a:t>
            </a:r>
            <a:r>
              <a:rPr lang="el-GR" sz="2200" baseline="-25000" dirty="0" smtClean="0">
                <a:latin typeface="Garamond" pitchFamily="18" charset="0"/>
              </a:rPr>
              <a:t>μ</a:t>
            </a:r>
            <a:r>
              <a:rPr lang="it-IT" sz="2200" dirty="0" smtClean="0">
                <a:latin typeface="Garamond" pitchFamily="18" charset="0"/>
              </a:rPr>
              <a:t>, </a:t>
            </a:r>
            <a:r>
              <a:rPr lang="it-IT" sz="2200" dirty="0" err="1" smtClean="0">
                <a:latin typeface="Garamond" pitchFamily="18" charset="0"/>
              </a:rPr>
              <a:t>PsE</a:t>
            </a:r>
            <a:r>
              <a:rPr lang="it-IT" sz="2200" baseline="-25000" dirty="0" err="1" smtClean="0">
                <a:latin typeface="Garamond" pitchFamily="18" charset="0"/>
              </a:rPr>
              <a:t>e</a:t>
            </a:r>
            <a:r>
              <a:rPr lang="it-IT" sz="2200" dirty="0" smtClean="0">
                <a:latin typeface="Garamond" pitchFamily="18" charset="0"/>
              </a:rPr>
              <a:t>, </a:t>
            </a:r>
            <a:r>
              <a:rPr lang="it-IT" sz="2200" dirty="0" err="1" smtClean="0">
                <a:latin typeface="Garamond" pitchFamily="18" charset="0"/>
              </a:rPr>
              <a:t>PsE</a:t>
            </a:r>
            <a:r>
              <a:rPr lang="it-IT" sz="2200" baseline="-25000" dirty="0" err="1" smtClean="0">
                <a:latin typeface="Garamond" pitchFamily="18" charset="0"/>
              </a:rPr>
              <a:t>e</a:t>
            </a:r>
            <a:r>
              <a:rPr lang="it-IT" sz="2200" dirty="0" smtClean="0">
                <a:latin typeface="Garamond" pitchFamily="18" charset="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endParaRPr lang="it-IT" sz="500" dirty="0" smtClean="0">
              <a:latin typeface="Garamond" pitchFamily="18" charset="0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en-US" sz="2200" dirty="0" smtClean="0">
                <a:latin typeface="Garamond" pitchFamily="18" charset="0"/>
              </a:rPr>
              <a:t>Select a group of accelerograms characterized by scattering between mean spectrum and reference one as lower as possible</a:t>
            </a:r>
          </a:p>
          <a:p>
            <a:pPr marL="457200" indent="-457200">
              <a:buFont typeface="+mj-lt"/>
              <a:buAutoNum type="arabicPeriod" startAt="2"/>
            </a:pPr>
            <a:endParaRPr lang="en-US" sz="500" dirty="0" smtClean="0">
              <a:latin typeface="Garamond" pitchFamily="18" charset="0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en-US" sz="2200" dirty="0" smtClean="0">
                <a:latin typeface="Garamond" pitchFamily="18" charset="0"/>
              </a:rPr>
              <a:t>Calculate, for each accelerogram, its spectra in terms of displacement and pseudo-acceleration (elastic/inelastic)</a:t>
            </a:r>
          </a:p>
          <a:p>
            <a:pPr marL="457200" indent="-457200">
              <a:buFont typeface="+mj-lt"/>
              <a:buAutoNum type="arabicPeriod" startAt="2"/>
            </a:pPr>
            <a:endParaRPr lang="en-US" sz="500" dirty="0" smtClean="0">
              <a:latin typeface="Garamond" pitchFamily="18" charset="0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en-US" sz="2200" dirty="0" smtClean="0">
                <a:latin typeface="Garamond" pitchFamily="18" charset="0"/>
              </a:rPr>
              <a:t>Calculate, for each accelerogram, its pseudo-energy spectra</a:t>
            </a:r>
          </a:p>
          <a:p>
            <a:pPr marL="457200" indent="-457200">
              <a:buFont typeface="+mj-lt"/>
              <a:buAutoNum type="arabicPeriod" startAt="2"/>
            </a:pPr>
            <a:endParaRPr lang="en-US" sz="500" dirty="0" smtClean="0">
              <a:latin typeface="Garamond" pitchFamily="18" charset="0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en-US" sz="2200" dirty="0" smtClean="0">
                <a:latin typeface="Garamond" pitchFamily="18" charset="0"/>
              </a:rPr>
              <a:t>Compute the mean spectra in terms of pseudo-energy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 Spectra - Semi-direct Method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6" name="CasellaDiTesto 25"/>
          <p:cNvSpPr txBox="1"/>
          <p:nvPr/>
        </p:nvSpPr>
        <p:spPr>
          <a:xfrm>
            <a:off x="1428728" y="1109947"/>
            <a:ext cx="7715272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</a:t>
            </a:r>
            <a:r>
              <a:rPr lang="en-US" sz="2200" b="1" dirty="0" smtClean="0">
                <a:latin typeface="Garamond" pitchFamily="18" charset="0"/>
              </a:rPr>
              <a:t>selection of recorded accelerograms </a:t>
            </a:r>
            <a:r>
              <a:rPr lang="en-US" sz="2200" dirty="0" smtClean="0">
                <a:latin typeface="Garamond" pitchFamily="18" charset="0"/>
              </a:rPr>
              <a:t>characterized by a mean spectrum which matches the reference one represents the critical passage when a </a:t>
            </a:r>
            <a:r>
              <a:rPr lang="en-US" sz="2200" b="1" dirty="0" smtClean="0">
                <a:latin typeface="Garamond" pitchFamily="18" charset="0"/>
              </a:rPr>
              <a:t>reliable seismic input </a:t>
            </a:r>
            <a:r>
              <a:rPr lang="en-US" sz="2200" dirty="0" smtClean="0">
                <a:latin typeface="Garamond" pitchFamily="18" charset="0"/>
              </a:rPr>
              <a:t>for NLSA is required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1428728" y="2535319"/>
            <a:ext cx="7572428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/>
            <a:r>
              <a:rPr lang="it-IT" sz="2200" b="1" u="sng" dirty="0" err="1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  <a:cs typeface="Andalus" pitchFamily="2" charset="-78"/>
              </a:rPr>
              <a:t>Paper</a:t>
            </a:r>
            <a:r>
              <a:rPr lang="it-IT" sz="2200" b="1" u="sng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  <a:cs typeface="Andalus" pitchFamily="2" charset="-78"/>
              </a:rPr>
              <a:t>:</a:t>
            </a:r>
            <a:endParaRPr lang="en-US" sz="2200" b="1" u="sng" dirty="0" smtClean="0">
              <a:solidFill>
                <a:schemeClr val="accent1">
                  <a:lumMod val="50000"/>
                </a:schemeClr>
              </a:solidFill>
              <a:latin typeface="Garamond" pitchFamily="18" charset="0"/>
              <a:cs typeface="Andalus" pitchFamily="2" charset="-78"/>
            </a:endParaRPr>
          </a:p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Tomassoli, </a:t>
            </a:r>
            <a:r>
              <a:rPr lang="en-US" sz="2200" dirty="0" err="1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Mezzi</a:t>
            </a: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 - “</a:t>
            </a:r>
            <a:r>
              <a:rPr lang="en-US" sz="2200" b="1" i="1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Energy-based Criterion for the Selection of the Seismic Input for Inelastic Dynamic Analyses</a:t>
            </a:r>
            <a:r>
              <a:rPr lang="it-IT" sz="22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”</a:t>
            </a:r>
          </a:p>
          <a:p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9</a:t>
            </a:r>
            <a:r>
              <a:rPr lang="en-US" sz="2200" baseline="300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th</a:t>
            </a: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 US Nat. and 10</a:t>
            </a:r>
            <a:r>
              <a:rPr lang="en-US" sz="2200" baseline="300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th</a:t>
            </a:r>
            <a:r>
              <a:rPr lang="en-US" sz="2200" dirty="0" smtClean="0">
                <a:solidFill>
                  <a:schemeClr val="accent1">
                    <a:lumMod val="50000"/>
                  </a:schemeClr>
                </a:solidFill>
                <a:latin typeface="Garamond" pitchFamily="18" charset="0"/>
              </a:rPr>
              <a:t> Canadian Conf. on Earthquake Eng., 2010</a:t>
            </a:r>
            <a:endParaRPr lang="it-IT" sz="2200" dirty="0" smtClean="0">
              <a:solidFill>
                <a:schemeClr val="accent1">
                  <a:lumMod val="50000"/>
                </a:schemeClr>
              </a:solidFill>
              <a:latin typeface="Garamond" pitchFamily="18" charset="0"/>
            </a:endParaRPr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4178392"/>
            <a:ext cx="7500990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An alternative solution is represented by adopting </a:t>
            </a:r>
            <a:r>
              <a:rPr lang="en-US" sz="2200" b="1" dirty="0" smtClean="0">
                <a:latin typeface="Garamond" pitchFamily="18" charset="0"/>
              </a:rPr>
              <a:t>generated/simulated accelerograms</a:t>
            </a:r>
            <a:r>
              <a:rPr lang="en-US" sz="2200" dirty="0" smtClean="0">
                <a:latin typeface="Garamond" pitchFamily="18" charset="0"/>
              </a:rPr>
              <a:t>, still characterized by a mean spectrum in accordance with the reference one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 Spectra - Semi-direct Method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6" name="CasellaDiTesto 25"/>
          <p:cNvSpPr txBox="1"/>
          <p:nvPr/>
        </p:nvSpPr>
        <p:spPr>
          <a:xfrm>
            <a:off x="1428728" y="1109947"/>
            <a:ext cx="771527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It has been assumed a group of accelerograms where </a:t>
            </a:r>
            <a:r>
              <a:rPr lang="en-US" sz="2200" b="1" dirty="0" smtClean="0">
                <a:latin typeface="Garamond" pitchFamily="18" charset="0"/>
              </a:rPr>
              <a:t>selection</a:t>
            </a:r>
            <a:r>
              <a:rPr lang="en-US" sz="2200" dirty="0" smtClean="0">
                <a:latin typeface="Garamond" pitchFamily="18" charset="0"/>
              </a:rPr>
              <a:t> procedure was based on an </a:t>
            </a:r>
            <a:r>
              <a:rPr lang="en-US" sz="2200" b="1" dirty="0" smtClean="0">
                <a:latin typeface="Garamond" pitchFamily="18" charset="0"/>
              </a:rPr>
              <a:t>elastic </a:t>
            </a:r>
            <a:r>
              <a:rPr lang="en-US" sz="2200" b="1" dirty="0" err="1" smtClean="0">
                <a:latin typeface="Garamond" pitchFamily="18" charset="0"/>
              </a:rPr>
              <a:t>ps</a:t>
            </a:r>
            <a:r>
              <a:rPr lang="en-US" sz="2200" b="1" dirty="0" smtClean="0">
                <a:latin typeface="Garamond" pitchFamily="18" charset="0"/>
              </a:rPr>
              <a:t>-acceleration criterion</a:t>
            </a:r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3"/>
          <a:srcRect l="3158" t="7606" r="1316" b="3803"/>
          <a:stretch>
            <a:fillRect/>
          </a:stretch>
        </p:blipFill>
        <p:spPr bwMode="auto">
          <a:xfrm>
            <a:off x="1500166" y="1970177"/>
            <a:ext cx="3714721" cy="23875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5843" name="Picture 3"/>
          <p:cNvPicPr>
            <a:picLocks noChangeAspect="1" noChangeArrowheads="1"/>
          </p:cNvPicPr>
          <p:nvPr/>
        </p:nvPicPr>
        <p:blipFill>
          <a:blip r:embed="rId4"/>
          <a:srcRect l="3158" t="7606" r="1316" b="3803"/>
          <a:stretch>
            <a:fillRect/>
          </a:stretch>
        </p:blipFill>
        <p:spPr bwMode="auto">
          <a:xfrm>
            <a:off x="1517935" y="4327599"/>
            <a:ext cx="3714777" cy="23875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6" name="Freccia a destra 35"/>
          <p:cNvSpPr/>
          <p:nvPr/>
        </p:nvSpPr>
        <p:spPr>
          <a:xfrm rot="5400000">
            <a:off x="4321967" y="4036223"/>
            <a:ext cx="214314" cy="714380"/>
          </a:xfrm>
          <a:prstGeom prst="rightArrow">
            <a:avLst/>
          </a:prstGeom>
          <a:solidFill>
            <a:srgbClr val="33CC33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CasellaDiTesto 36"/>
          <p:cNvSpPr txBox="1"/>
          <p:nvPr/>
        </p:nvSpPr>
        <p:spPr>
          <a:xfrm>
            <a:off x="5429256" y="2125326"/>
            <a:ext cx="3500462" cy="178510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 set of </a:t>
            </a:r>
            <a:r>
              <a:rPr lang="en-US" sz="2200" b="1" dirty="0" smtClean="0">
                <a:latin typeface="Garamond" pitchFamily="18" charset="0"/>
              </a:rPr>
              <a:t>7 recorded accelerograms</a:t>
            </a:r>
            <a:r>
              <a:rPr lang="en-US" sz="2200" dirty="0" smtClean="0">
                <a:latin typeface="Garamond" pitchFamily="18" charset="0"/>
              </a:rPr>
              <a:t>, selected from NGA PEER database, has been considered to calculate </a:t>
            </a:r>
            <a:r>
              <a:rPr lang="en-US" sz="2200" b="1" dirty="0" smtClean="0">
                <a:latin typeface="Garamond" pitchFamily="18" charset="0"/>
              </a:rPr>
              <a:t>input pseudo-energy</a:t>
            </a:r>
          </a:p>
        </p:txBody>
      </p:sp>
      <p:sp>
        <p:nvSpPr>
          <p:cNvPr id="38" name="Freccia a destra 37"/>
          <p:cNvSpPr/>
          <p:nvPr/>
        </p:nvSpPr>
        <p:spPr>
          <a:xfrm>
            <a:off x="5214942" y="5000636"/>
            <a:ext cx="216000" cy="714380"/>
          </a:xfrm>
          <a:prstGeom prst="rightArrow">
            <a:avLst/>
          </a:prstGeom>
          <a:solidFill>
            <a:srgbClr val="33CC33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5844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429256" y="4151600"/>
            <a:ext cx="3548084" cy="27064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/>
      <p:bldP spid="3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 Spectra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6" name="CasellaDiTesto 25"/>
          <p:cNvSpPr txBox="1"/>
          <p:nvPr/>
        </p:nvSpPr>
        <p:spPr>
          <a:xfrm>
            <a:off x="1428728" y="1109947"/>
            <a:ext cx="771527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following </a:t>
            </a:r>
            <a:r>
              <a:rPr lang="en-US" sz="2200" b="1" dirty="0" smtClean="0">
                <a:latin typeface="Garamond" pitchFamily="18" charset="0"/>
              </a:rPr>
              <a:t>scenarios</a:t>
            </a:r>
            <a:r>
              <a:rPr lang="en-US" sz="2200" dirty="0" smtClean="0">
                <a:latin typeface="Garamond" pitchFamily="18" charset="0"/>
              </a:rPr>
              <a:t> are considered in order to define seismic input spectra to be used in NLSA 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3857620" y="1928802"/>
            <a:ext cx="5072098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Code Spectra </a:t>
            </a:r>
            <a:r>
              <a:rPr lang="en-US" sz="2200" u="sng" dirty="0" smtClean="0">
                <a:latin typeface="Garamond" pitchFamily="18" charset="0"/>
              </a:rPr>
              <a:t>(</a:t>
            </a:r>
            <a:r>
              <a:rPr lang="en-US" sz="2200" b="1" u="sng" dirty="0" err="1" smtClean="0">
                <a:latin typeface="Garamond" pitchFamily="18" charset="0"/>
              </a:rPr>
              <a:t>CodSpe</a:t>
            </a:r>
            <a:r>
              <a:rPr lang="en-US" sz="2200" u="sng" dirty="0" smtClean="0">
                <a:latin typeface="Garamond" pitchFamily="18" charset="0"/>
              </a:rPr>
              <a:t>):</a:t>
            </a:r>
          </a:p>
          <a:p>
            <a:r>
              <a:rPr lang="en-US" sz="2200" dirty="0" smtClean="0">
                <a:latin typeface="Garamond" pitchFamily="18" charset="0"/>
              </a:rPr>
              <a:t>Indirect approach has been used, adopting </a:t>
            </a:r>
            <a:r>
              <a:rPr lang="en-US" sz="2200" dirty="0" err="1" smtClean="0">
                <a:latin typeface="Garamond" pitchFamily="18" charset="0"/>
              </a:rPr>
              <a:t>Newmark</a:t>
            </a:r>
            <a:r>
              <a:rPr lang="en-US" sz="2200" dirty="0" smtClean="0">
                <a:latin typeface="Garamond" pitchFamily="18" charset="0"/>
              </a:rPr>
              <a:t>-Hall and Miranda modification factors [</a:t>
            </a:r>
            <a:r>
              <a:rPr lang="en-US" sz="2200" b="1" i="1" dirty="0" err="1" smtClean="0">
                <a:latin typeface="Garamond" pitchFamily="18" charset="0"/>
              </a:rPr>
              <a:t>GenAcc</a:t>
            </a:r>
            <a:r>
              <a:rPr lang="en-US" sz="2200" b="1" i="1" dirty="0" smtClean="0">
                <a:latin typeface="Garamond" pitchFamily="18" charset="0"/>
              </a:rPr>
              <a:t>, </a:t>
            </a:r>
            <a:r>
              <a:rPr lang="en-US" sz="2200" b="1" i="1" dirty="0" err="1" smtClean="0">
                <a:latin typeface="Garamond" pitchFamily="18" charset="0"/>
              </a:rPr>
              <a:t>RecAcc</a:t>
            </a:r>
            <a:r>
              <a:rPr lang="en-US" sz="2200" dirty="0" smtClean="0">
                <a:latin typeface="Garamond" pitchFamily="18" charset="0"/>
              </a:rPr>
              <a:t>]</a:t>
            </a:r>
          </a:p>
        </p:txBody>
      </p:sp>
      <p:pic>
        <p:nvPicPr>
          <p:cNvPr id="36868" name="Picture 4" descr="C:\Users\Enrico\Documents\Università\Archivio università\Archivio 2012\U50-12 Programma Plotting Spectra\Interfaccia spettri\Output\Graphics\PsE.bm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57554" y="2007562"/>
            <a:ext cx="2157190" cy="1476000"/>
          </a:xfrm>
          <a:prstGeom prst="rect">
            <a:avLst/>
          </a:prstGeom>
          <a:noFill/>
        </p:spPr>
      </p:pic>
      <p:pic>
        <p:nvPicPr>
          <p:cNvPr id="36869" name="Picture 5" descr="C:\Users\Enrico\Documents\Università\Archivio università\Archivio 2012\U50-12 Programma Plotting Spectra\Interfaccia spettri\Output\Graphics\PsE.bmp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57554" y="3643314"/>
            <a:ext cx="2157190" cy="1476000"/>
          </a:xfrm>
          <a:prstGeom prst="rect">
            <a:avLst/>
          </a:prstGeom>
          <a:noFill/>
        </p:spPr>
      </p:pic>
      <p:pic>
        <p:nvPicPr>
          <p:cNvPr id="36870" name="Picture 6" descr="C:\Users\Enrico\Documents\Università\Archivio università\Archivio 2012\U50-12 Programma Plotting Spectra\Interfaccia spettri\Output\Graphics\PsE.bmp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557554" y="5239148"/>
            <a:ext cx="2157190" cy="1476000"/>
          </a:xfrm>
          <a:prstGeom prst="rect">
            <a:avLst/>
          </a:prstGeom>
          <a:noFill/>
        </p:spPr>
      </p:pic>
      <p:sp>
        <p:nvSpPr>
          <p:cNvPr id="35" name="CasellaDiTesto 34"/>
          <p:cNvSpPr txBox="1"/>
          <p:nvPr/>
        </p:nvSpPr>
        <p:spPr>
          <a:xfrm>
            <a:off x="3857620" y="3554086"/>
            <a:ext cx="5072098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Generated Spectra </a:t>
            </a:r>
            <a:r>
              <a:rPr lang="en-US" sz="2200" u="sng" dirty="0" smtClean="0">
                <a:latin typeface="Garamond" pitchFamily="18" charset="0"/>
              </a:rPr>
              <a:t>(</a:t>
            </a:r>
            <a:r>
              <a:rPr lang="en-US" sz="2200" b="1" u="sng" dirty="0" err="1" smtClean="0">
                <a:latin typeface="Garamond" pitchFamily="18" charset="0"/>
              </a:rPr>
              <a:t>GenSpe</a:t>
            </a:r>
            <a:r>
              <a:rPr lang="en-US" sz="2200" u="sng" dirty="0" smtClean="0">
                <a:latin typeface="Garamond" pitchFamily="18" charset="0"/>
              </a:rPr>
              <a:t>):</a:t>
            </a:r>
          </a:p>
          <a:p>
            <a:r>
              <a:rPr lang="en-US" sz="2200" dirty="0" smtClean="0">
                <a:latin typeface="Garamond" pitchFamily="18" charset="0"/>
              </a:rPr>
              <a:t>Semi-direct approach has been used, adopting elastic </a:t>
            </a:r>
            <a:r>
              <a:rPr lang="en-US" sz="2200" dirty="0" err="1" smtClean="0">
                <a:latin typeface="Garamond" pitchFamily="18" charset="0"/>
              </a:rPr>
              <a:t>ps</a:t>
            </a:r>
            <a:r>
              <a:rPr lang="en-US" sz="2200" dirty="0" smtClean="0">
                <a:latin typeface="Garamond" pitchFamily="18" charset="0"/>
              </a:rPr>
              <a:t>-acceleration criterion to generate accelerograms [</a:t>
            </a:r>
            <a:r>
              <a:rPr lang="en-US" sz="2200" b="1" i="1" dirty="0" err="1" smtClean="0">
                <a:latin typeface="Garamond" pitchFamily="18" charset="0"/>
              </a:rPr>
              <a:t>GenAcc</a:t>
            </a:r>
            <a:r>
              <a:rPr lang="en-US" sz="2200" dirty="0" smtClean="0">
                <a:latin typeface="Garamond" pitchFamily="18" charset="0"/>
              </a:rPr>
              <a:t>]</a:t>
            </a:r>
          </a:p>
        </p:txBody>
      </p:sp>
      <p:sp>
        <p:nvSpPr>
          <p:cNvPr id="39" name="CasellaDiTesto 38"/>
          <p:cNvSpPr txBox="1"/>
          <p:nvPr/>
        </p:nvSpPr>
        <p:spPr>
          <a:xfrm>
            <a:off x="3857620" y="5197160"/>
            <a:ext cx="5072098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Recorded Spectra </a:t>
            </a:r>
            <a:r>
              <a:rPr lang="en-US" sz="2200" u="sng" dirty="0" smtClean="0">
                <a:latin typeface="Garamond" pitchFamily="18" charset="0"/>
              </a:rPr>
              <a:t>(</a:t>
            </a:r>
            <a:r>
              <a:rPr lang="en-US" sz="2200" b="1" u="sng" dirty="0" err="1" smtClean="0">
                <a:latin typeface="Garamond" pitchFamily="18" charset="0"/>
              </a:rPr>
              <a:t>RecSpe</a:t>
            </a:r>
            <a:r>
              <a:rPr lang="en-US" sz="2200" u="sng" dirty="0" smtClean="0">
                <a:latin typeface="Garamond" pitchFamily="18" charset="0"/>
              </a:rPr>
              <a:t>):</a:t>
            </a:r>
          </a:p>
          <a:p>
            <a:r>
              <a:rPr lang="en-US" sz="2200" dirty="0" smtClean="0">
                <a:latin typeface="Garamond" pitchFamily="18" charset="0"/>
              </a:rPr>
              <a:t>Semi-direct approach has been used, adopting elastic </a:t>
            </a:r>
            <a:r>
              <a:rPr lang="en-US" sz="2200" dirty="0" err="1" smtClean="0">
                <a:latin typeface="Garamond" pitchFamily="18" charset="0"/>
              </a:rPr>
              <a:t>ps</a:t>
            </a:r>
            <a:r>
              <a:rPr lang="en-US" sz="2200" dirty="0" smtClean="0">
                <a:latin typeface="Garamond" pitchFamily="18" charset="0"/>
              </a:rPr>
              <a:t>-acceleration criterion to select accelerograms [</a:t>
            </a:r>
            <a:r>
              <a:rPr lang="en-US" sz="2200" b="1" i="1" dirty="0" err="1" smtClean="0">
                <a:latin typeface="Garamond" pitchFamily="18" charset="0"/>
              </a:rPr>
              <a:t>RecAcc</a:t>
            </a:r>
            <a:r>
              <a:rPr lang="en-US" sz="2200" dirty="0" smtClean="0">
                <a:latin typeface="Garamond" pitchFamily="18" charset="0"/>
              </a:rPr>
              <a:t>]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Seismic Demand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 Spectra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6" name="CasellaDiTesto 25"/>
          <p:cNvSpPr txBox="1"/>
          <p:nvPr/>
        </p:nvSpPr>
        <p:spPr>
          <a:xfrm>
            <a:off x="1428728" y="1109947"/>
            <a:ext cx="7500990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An useful representation of seismic demand is to report </a:t>
            </a:r>
            <a:r>
              <a:rPr lang="en-US" sz="2200" dirty="0" err="1" smtClean="0">
                <a:latin typeface="Garamond" pitchFamily="18" charset="0"/>
              </a:rPr>
              <a:t>ps</a:t>
            </a:r>
            <a:r>
              <a:rPr lang="en-US" sz="2200" dirty="0" smtClean="0">
                <a:latin typeface="Garamond" pitchFamily="18" charset="0"/>
              </a:rPr>
              <a:t>-energy parameter in (3D) form of </a:t>
            </a:r>
            <a:r>
              <a:rPr lang="en-US" sz="2200" b="1" dirty="0" smtClean="0">
                <a:latin typeface="Garamond" pitchFamily="18" charset="0"/>
              </a:rPr>
              <a:t>Energy–Displacement–Ductility Response Spectrum</a:t>
            </a:r>
            <a:r>
              <a:rPr lang="en-US" sz="2200" dirty="0" smtClean="0">
                <a:latin typeface="Garamond" pitchFamily="18" charset="0"/>
              </a:rPr>
              <a:t> (</a:t>
            </a:r>
            <a:r>
              <a:rPr lang="en-US" sz="2200" b="1" dirty="0" smtClean="0">
                <a:latin typeface="Garamond" pitchFamily="18" charset="0"/>
              </a:rPr>
              <a:t>ED</a:t>
            </a:r>
            <a:r>
              <a:rPr lang="el-GR" sz="2200" b="1" dirty="0" smtClean="0">
                <a:latin typeface="Garamond" pitchFamily="18" charset="0"/>
              </a:rPr>
              <a:t>μ</a:t>
            </a:r>
            <a:r>
              <a:rPr lang="it-IT" sz="2200" b="1" dirty="0" smtClean="0">
                <a:latin typeface="Garamond" pitchFamily="18" charset="0"/>
              </a:rPr>
              <a:t>RS</a:t>
            </a:r>
            <a:r>
              <a:rPr lang="it-IT" sz="2200" dirty="0" smtClean="0">
                <a:latin typeface="Garamond" pitchFamily="18" charset="0"/>
              </a:rPr>
              <a:t>)</a:t>
            </a:r>
            <a:r>
              <a:rPr lang="en-US" sz="2200" dirty="0" smtClean="0">
                <a:latin typeface="Garamond" pitchFamily="18" charset="0"/>
              </a:rPr>
              <a:t>  </a:t>
            </a:r>
          </a:p>
        </p:txBody>
      </p:sp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3"/>
          <a:srcRect l="-1347" t="-2700" r="-1347" b="-3600"/>
          <a:stretch>
            <a:fillRect/>
          </a:stretch>
        </p:blipFill>
        <p:spPr bwMode="auto">
          <a:xfrm>
            <a:off x="1643042" y="2428868"/>
            <a:ext cx="3466388" cy="3189369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</p:pic>
      <p:pic>
        <p:nvPicPr>
          <p:cNvPr id="37" name="Picture 3"/>
          <p:cNvPicPr>
            <a:picLocks noChangeAspect="1" noChangeArrowheads="1"/>
          </p:cNvPicPr>
          <p:nvPr/>
        </p:nvPicPr>
        <p:blipFill>
          <a:blip r:embed="rId4"/>
          <a:srcRect l="-1347" t="-2700" r="-1347" b="-3600"/>
          <a:stretch>
            <a:fillRect/>
          </a:stretch>
        </p:blipFill>
        <p:spPr bwMode="auto">
          <a:xfrm>
            <a:off x="5286380" y="2428868"/>
            <a:ext cx="3466388" cy="3189369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38" name="Rettangolo 37"/>
          <p:cNvSpPr/>
          <p:nvPr/>
        </p:nvSpPr>
        <p:spPr>
          <a:xfrm>
            <a:off x="1643042" y="5715016"/>
            <a:ext cx="34290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i="1" dirty="0" smtClean="0">
                <a:latin typeface="Garamond" pitchFamily="18" charset="0"/>
              </a:rPr>
              <a:t>Code Spectra </a:t>
            </a:r>
            <a:endParaRPr lang="it-IT" i="1" dirty="0"/>
          </a:p>
        </p:txBody>
      </p:sp>
      <p:sp>
        <p:nvSpPr>
          <p:cNvPr id="40" name="Rettangolo 39"/>
          <p:cNvSpPr/>
          <p:nvPr/>
        </p:nvSpPr>
        <p:spPr>
          <a:xfrm>
            <a:off x="5286380" y="5715016"/>
            <a:ext cx="34290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i="1" dirty="0" smtClean="0">
                <a:latin typeface="Garamond" pitchFamily="18" charset="0"/>
              </a:rPr>
              <a:t>Generated Spectra </a:t>
            </a:r>
            <a:endParaRPr lang="it-IT" i="1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Introduction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Energy-Balance Equation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integration can be done in two ways: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CasellaDiTesto 18"/>
          <p:cNvSpPr txBox="1"/>
          <p:nvPr/>
        </p:nvSpPr>
        <p:spPr>
          <a:xfrm>
            <a:off x="1428728" y="1500174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u="sng" dirty="0" smtClean="0">
                <a:latin typeface="Garamond" pitchFamily="18" charset="0"/>
              </a:rPr>
              <a:t>Energy-Balance Equation (</a:t>
            </a:r>
            <a:r>
              <a:rPr lang="en-US" sz="2200" b="1" u="sng" dirty="0" smtClean="0">
                <a:latin typeface="Garamond" pitchFamily="18" charset="0"/>
              </a:rPr>
              <a:t>absolute terms</a:t>
            </a:r>
            <a:r>
              <a:rPr lang="en-US" sz="2200" u="sng" dirty="0" smtClean="0">
                <a:latin typeface="Garamond" pitchFamily="18" charset="0"/>
              </a:rPr>
              <a:t>):</a:t>
            </a: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aphicFrame>
        <p:nvGraphicFramePr>
          <p:cNvPr id="2055" name="Object 7"/>
          <p:cNvGraphicFramePr>
            <a:graphicFrameLocks noChangeAspect="1"/>
          </p:cNvGraphicFramePr>
          <p:nvPr/>
        </p:nvGraphicFramePr>
        <p:xfrm>
          <a:off x="1600218" y="1928802"/>
          <a:ext cx="5614988" cy="717550"/>
        </p:xfrm>
        <a:graphic>
          <a:graphicData uri="http://schemas.openxmlformats.org/presentationml/2006/ole">
            <p:oleObj spid="_x0000_s15362" name="Equazione" r:id="rId4" imgW="3073320" imgH="393480" progId="Equation.3">
              <p:embed/>
            </p:oleObj>
          </a:graphicData>
        </a:graphic>
      </p:graphicFrame>
      <p:graphicFrame>
        <p:nvGraphicFramePr>
          <p:cNvPr id="15363" name="Object 3"/>
          <p:cNvGraphicFramePr>
            <a:graphicFrameLocks noChangeAspect="1"/>
          </p:cNvGraphicFramePr>
          <p:nvPr/>
        </p:nvGraphicFramePr>
        <p:xfrm>
          <a:off x="2962285" y="2643182"/>
          <a:ext cx="3038475" cy="415925"/>
        </p:xfrm>
        <a:graphic>
          <a:graphicData uri="http://schemas.openxmlformats.org/presentationml/2006/ole">
            <p:oleObj spid="_x0000_s15363" name="Equazione" r:id="rId5" imgW="1663560" imgH="228600" progId="Equation.3">
              <p:embed/>
            </p:oleObj>
          </a:graphicData>
        </a:graphic>
      </p:graphicFrame>
      <p:sp>
        <p:nvSpPr>
          <p:cNvPr id="35" name="CasellaDiTesto 34"/>
          <p:cNvSpPr txBox="1"/>
          <p:nvPr/>
        </p:nvSpPr>
        <p:spPr>
          <a:xfrm>
            <a:off x="1428728" y="3143248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u="sng" dirty="0" smtClean="0">
                <a:latin typeface="Garamond" pitchFamily="18" charset="0"/>
              </a:rPr>
              <a:t>Energy-Balance Equation (</a:t>
            </a:r>
            <a:r>
              <a:rPr lang="en-US" sz="2200" b="1" u="sng" dirty="0" smtClean="0">
                <a:latin typeface="Garamond" pitchFamily="18" charset="0"/>
              </a:rPr>
              <a:t>relative terms</a:t>
            </a:r>
            <a:r>
              <a:rPr lang="en-US" sz="2200" u="sng" dirty="0" smtClean="0">
                <a:latin typeface="Garamond" pitchFamily="18" charset="0"/>
              </a:rPr>
              <a:t>):</a:t>
            </a:r>
          </a:p>
        </p:txBody>
      </p:sp>
      <p:graphicFrame>
        <p:nvGraphicFramePr>
          <p:cNvPr id="38" name="Object 7"/>
          <p:cNvGraphicFramePr>
            <a:graphicFrameLocks noChangeAspect="1"/>
          </p:cNvGraphicFramePr>
          <p:nvPr/>
        </p:nvGraphicFramePr>
        <p:xfrm>
          <a:off x="1598630" y="3675063"/>
          <a:ext cx="5545138" cy="509588"/>
        </p:xfrm>
        <a:graphic>
          <a:graphicData uri="http://schemas.openxmlformats.org/presentationml/2006/ole">
            <p:oleObj spid="_x0000_s15364" name="Equazione" r:id="rId6" imgW="3035160" imgH="279360" progId="Equation.3">
              <p:embed/>
            </p:oleObj>
          </a:graphicData>
        </a:graphic>
      </p:graphicFrame>
      <p:graphicFrame>
        <p:nvGraphicFramePr>
          <p:cNvPr id="44" name="Object 3"/>
          <p:cNvGraphicFramePr>
            <a:graphicFrameLocks noChangeAspect="1"/>
          </p:cNvGraphicFramePr>
          <p:nvPr/>
        </p:nvGraphicFramePr>
        <p:xfrm>
          <a:off x="2962275" y="4251321"/>
          <a:ext cx="3038475" cy="485775"/>
        </p:xfrm>
        <a:graphic>
          <a:graphicData uri="http://schemas.openxmlformats.org/presentationml/2006/ole">
            <p:oleObj spid="_x0000_s15365" name="Equazione" r:id="rId7" imgW="1663560" imgH="266400" progId="Equation.3">
              <p:embed/>
            </p:oleObj>
          </a:graphicData>
        </a:graphic>
      </p:graphicFrame>
      <p:pic>
        <p:nvPicPr>
          <p:cNvPr id="46" name="Immagine 45" descr="Moto%20assoluto"/>
          <p:cNvPicPr/>
          <p:nvPr/>
        </p:nvPicPr>
        <p:blipFill>
          <a:blip r:embed="rId8" cstate="print">
            <a:lum bright="-30000" contrast="40000"/>
          </a:blip>
          <a:srcRect l="7965" t="15193" b="7574"/>
          <a:stretch>
            <a:fillRect/>
          </a:stretch>
        </p:blipFill>
        <p:spPr bwMode="auto">
          <a:xfrm>
            <a:off x="2175168" y="4929198"/>
            <a:ext cx="3215593" cy="1404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48" name="Immagine 47" descr="Moto%20relativo"/>
          <p:cNvPicPr/>
          <p:nvPr/>
        </p:nvPicPr>
        <p:blipFill>
          <a:blip r:embed="rId9" cstate="print">
            <a:lum bright="-30000" contrast="40000"/>
          </a:blip>
          <a:srcRect l="14208" t="4375" r="20384"/>
          <a:stretch>
            <a:fillRect/>
          </a:stretch>
        </p:blipFill>
        <p:spPr bwMode="auto">
          <a:xfrm>
            <a:off x="5818506" y="4929198"/>
            <a:ext cx="2111080" cy="1404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49" name="CasellaDiTesto 48"/>
          <p:cNvSpPr txBox="1"/>
          <p:nvPr/>
        </p:nvSpPr>
        <p:spPr>
          <a:xfrm>
            <a:off x="2214546" y="6357958"/>
            <a:ext cx="3214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latin typeface="Garamond" pitchFamily="18" charset="0"/>
              </a:rPr>
              <a:t>(absolute)</a:t>
            </a:r>
          </a:p>
        </p:txBody>
      </p:sp>
      <p:sp>
        <p:nvSpPr>
          <p:cNvPr id="50" name="CasellaDiTesto 49"/>
          <p:cNvSpPr txBox="1"/>
          <p:nvPr/>
        </p:nvSpPr>
        <p:spPr>
          <a:xfrm>
            <a:off x="5786446" y="6357958"/>
            <a:ext cx="221457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latin typeface="Garamond" pitchFamily="18" charset="0"/>
              </a:rPr>
              <a:t>(relative)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Procedure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Static Procedure and Performance Point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CasellaDiTesto 24"/>
          <p:cNvSpPr txBox="1"/>
          <p:nvPr/>
        </p:nvSpPr>
        <p:spPr>
          <a:xfrm>
            <a:off x="1785918" y="3429000"/>
            <a:ext cx="6786610" cy="8925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Static Procedures</a:t>
            </a:r>
          </a:p>
          <a:p>
            <a:r>
              <a:rPr lang="en-US" sz="2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to Determine Seismic Performance </a:t>
            </a:r>
          </a:p>
        </p:txBody>
      </p:sp>
      <p:sp>
        <p:nvSpPr>
          <p:cNvPr id="35" name="Triangolo isoscele 34"/>
          <p:cNvSpPr/>
          <p:nvPr/>
        </p:nvSpPr>
        <p:spPr>
          <a:xfrm rot="16200000">
            <a:off x="1250133" y="3750471"/>
            <a:ext cx="642942" cy="285752"/>
          </a:xfrm>
          <a:prstGeom prst="triangle">
            <a:avLst/>
          </a:prstGeom>
          <a:solidFill>
            <a:srgbClr val="33CC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Procedure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Static Procedure and Performance Point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20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Since both </a:t>
            </a:r>
            <a:r>
              <a:rPr lang="en-US" sz="2200" b="1" dirty="0" smtClean="0">
                <a:latin typeface="Garamond" pitchFamily="18" charset="0"/>
              </a:rPr>
              <a:t>system capacity </a:t>
            </a:r>
            <a:r>
              <a:rPr lang="en-US" sz="2200" dirty="0" smtClean="0">
                <a:latin typeface="Garamond" pitchFamily="18" charset="0"/>
              </a:rPr>
              <a:t>and </a:t>
            </a:r>
            <a:r>
              <a:rPr lang="en-US" sz="2200" b="1" dirty="0" smtClean="0">
                <a:latin typeface="Garamond" pitchFamily="18" charset="0"/>
              </a:rPr>
              <a:t>seismic demand </a:t>
            </a:r>
            <a:r>
              <a:rPr lang="en-US" sz="2200" dirty="0" smtClean="0">
                <a:latin typeface="Garamond" pitchFamily="18" charset="0"/>
              </a:rPr>
              <a:t>are defined, a procedure to compare them is required in order to evaluate the </a:t>
            </a:r>
            <a:r>
              <a:rPr lang="en-US" sz="2200" b="1" dirty="0" smtClean="0">
                <a:latin typeface="Garamond" pitchFamily="18" charset="0"/>
              </a:rPr>
              <a:t>performance</a:t>
            </a:r>
            <a:r>
              <a:rPr lang="en-US" sz="2200" dirty="0" smtClean="0">
                <a:latin typeface="Garamond" pitchFamily="18" charset="0"/>
              </a:rPr>
              <a:t> of structure   </a:t>
            </a:r>
          </a:p>
        </p:txBody>
      </p:sp>
      <p:grpSp>
        <p:nvGrpSpPr>
          <p:cNvPr id="3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CasellaDiTesto 18"/>
          <p:cNvSpPr txBox="1"/>
          <p:nvPr/>
        </p:nvSpPr>
        <p:spPr>
          <a:xfrm>
            <a:off x="1428728" y="2230931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As a benchmark, </a:t>
            </a:r>
            <a:r>
              <a:rPr lang="en-US" sz="2200" b="1" dirty="0" smtClean="0">
                <a:latin typeface="Garamond" pitchFamily="18" charset="0"/>
              </a:rPr>
              <a:t>N2-Method</a:t>
            </a:r>
            <a:r>
              <a:rPr lang="en-US" sz="2200" dirty="0" smtClean="0">
                <a:latin typeface="Garamond" pitchFamily="18" charset="0"/>
              </a:rPr>
              <a:t> proposed by Eurocode (</a:t>
            </a:r>
            <a:r>
              <a:rPr lang="en-US" sz="2200" b="1" dirty="0" smtClean="0">
                <a:latin typeface="Garamond" pitchFamily="18" charset="0"/>
              </a:rPr>
              <a:t>EC8-N2</a:t>
            </a:r>
            <a:r>
              <a:rPr lang="en-US" sz="2200" dirty="0" smtClean="0">
                <a:latin typeface="Garamond" pitchFamily="18" charset="0"/>
              </a:rPr>
              <a:t>) is adopted</a:t>
            </a:r>
          </a:p>
        </p:txBody>
      </p:sp>
      <p:sp>
        <p:nvSpPr>
          <p:cNvPr id="20" name="CasellaDiTesto 19"/>
          <p:cNvSpPr txBox="1"/>
          <p:nvPr/>
        </p:nvSpPr>
        <p:spPr>
          <a:xfrm>
            <a:off x="1428728" y="3158831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</a:t>
            </a:r>
            <a:r>
              <a:rPr lang="en-US" sz="2200" b="1" dirty="0" smtClean="0">
                <a:latin typeface="Garamond" pitchFamily="18" charset="0"/>
              </a:rPr>
              <a:t>Energy-Based NLSA </a:t>
            </a:r>
            <a:r>
              <a:rPr lang="en-US" sz="2200" dirty="0" smtClean="0">
                <a:latin typeface="Garamond" pitchFamily="18" charset="0"/>
              </a:rPr>
              <a:t>estimates the performance point providing two different approaches or </a:t>
            </a:r>
            <a:r>
              <a:rPr lang="en-US" sz="2200" b="1" dirty="0" smtClean="0">
                <a:latin typeface="Garamond" pitchFamily="18" charset="0"/>
              </a:rPr>
              <a:t>procedures</a:t>
            </a:r>
          </a:p>
        </p:txBody>
      </p:sp>
      <p:sp>
        <p:nvSpPr>
          <p:cNvPr id="21" name="CasellaDiTesto 20"/>
          <p:cNvSpPr txBox="1"/>
          <p:nvPr/>
        </p:nvSpPr>
        <p:spPr>
          <a:xfrm>
            <a:off x="1428728" y="4092185"/>
            <a:ext cx="3500462" cy="220060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Procedure Energy-A:</a:t>
            </a:r>
          </a:p>
          <a:p>
            <a:endParaRPr lang="en-US" sz="500" b="1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Through the use of its bi-linearization, the energy capacity curve intersects spectral surface in the performance point </a:t>
            </a:r>
            <a:endParaRPr lang="en-US" sz="2200" b="1" dirty="0" smtClean="0">
              <a:latin typeface="Garamond" pitchFamily="18" charset="0"/>
            </a:endParaRPr>
          </a:p>
        </p:txBody>
      </p:sp>
      <p:sp>
        <p:nvSpPr>
          <p:cNvPr id="26" name="CasellaDiTesto 25"/>
          <p:cNvSpPr txBox="1"/>
          <p:nvPr/>
        </p:nvSpPr>
        <p:spPr>
          <a:xfrm>
            <a:off x="5214942" y="4071148"/>
            <a:ext cx="3643338" cy="15234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Procedure Energy-B:</a:t>
            </a:r>
          </a:p>
          <a:p>
            <a:endParaRPr lang="en-US" sz="500" b="1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The performance point is reached by means of a preliminary elastic pushover</a:t>
            </a:r>
            <a:endParaRPr lang="en-US" sz="2200" b="1" dirty="0" smtClean="0">
              <a:latin typeface="Garamond" pitchFamily="18" charset="0"/>
            </a:endParaRPr>
          </a:p>
        </p:txBody>
      </p:sp>
      <p:cxnSp>
        <p:nvCxnSpPr>
          <p:cNvPr id="36" name="Connettore 1 35"/>
          <p:cNvCxnSpPr/>
          <p:nvPr/>
        </p:nvCxnSpPr>
        <p:spPr>
          <a:xfrm rot="5400000">
            <a:off x="3894133" y="5178437"/>
            <a:ext cx="2071702" cy="1588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Procedure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Static Procedure and Performance Point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52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In Energy-Based Procedures, in order to make capacity curve consistent with spectral surface, a value of </a:t>
            </a:r>
            <a:r>
              <a:rPr lang="en-US" sz="2200" b="1" dirty="0" smtClean="0">
                <a:latin typeface="Garamond" pitchFamily="18" charset="0"/>
              </a:rPr>
              <a:t>Effective</a:t>
            </a:r>
            <a:r>
              <a:rPr lang="en-US" sz="2200" dirty="0" smtClean="0">
                <a:latin typeface="Garamond" pitchFamily="18" charset="0"/>
              </a:rPr>
              <a:t> </a:t>
            </a:r>
            <a:r>
              <a:rPr lang="en-US" sz="2200" b="1" dirty="0" smtClean="0">
                <a:latin typeface="Garamond" pitchFamily="18" charset="0"/>
              </a:rPr>
              <a:t>Seismic Mass </a:t>
            </a:r>
            <a:r>
              <a:rPr lang="en-US" sz="2200" dirty="0" smtClean="0">
                <a:latin typeface="Garamond" pitchFamily="18" charset="0"/>
              </a:rPr>
              <a:t>must be chosen  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CasellaDiTesto 24"/>
          <p:cNvSpPr txBox="1"/>
          <p:nvPr/>
        </p:nvSpPr>
        <p:spPr>
          <a:xfrm>
            <a:off x="1428728" y="2249566"/>
            <a:ext cx="7429552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following values of effective mass have been considered: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u="sng" dirty="0" smtClean="0">
                <a:latin typeface="Garamond" pitchFamily="18" charset="0"/>
              </a:rPr>
              <a:t>Equivalent first mode mass* (Ec8):</a:t>
            </a:r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3928409"/>
            <a:ext cx="4429156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2200" u="sng" dirty="0" smtClean="0">
                <a:latin typeface="Garamond" pitchFamily="18" charset="0"/>
              </a:rPr>
              <a:t>First mode mass (modal analysis):</a:t>
            </a:r>
          </a:p>
        </p:txBody>
      </p:sp>
      <p:graphicFrame>
        <p:nvGraphicFramePr>
          <p:cNvPr id="46082" name="Object 2"/>
          <p:cNvGraphicFramePr>
            <a:graphicFrameLocks noChangeAspect="1"/>
          </p:cNvGraphicFramePr>
          <p:nvPr/>
        </p:nvGraphicFramePr>
        <p:xfrm>
          <a:off x="6180160" y="3022600"/>
          <a:ext cx="1606550" cy="393700"/>
        </p:xfrm>
        <a:graphic>
          <a:graphicData uri="http://schemas.openxmlformats.org/presentationml/2006/ole">
            <p:oleObj spid="_x0000_s46082" name="Equazione" r:id="rId4" imgW="876240" imgH="215640" progId="Equation.3">
              <p:embed/>
            </p:oleObj>
          </a:graphicData>
        </a:graphic>
      </p:graphicFrame>
      <p:graphicFrame>
        <p:nvGraphicFramePr>
          <p:cNvPr id="46084" name="Object 4"/>
          <p:cNvGraphicFramePr>
            <a:graphicFrameLocks noChangeAspect="1"/>
          </p:cNvGraphicFramePr>
          <p:nvPr/>
        </p:nvGraphicFramePr>
        <p:xfrm>
          <a:off x="5892828" y="3717948"/>
          <a:ext cx="2608262" cy="927100"/>
        </p:xfrm>
        <a:graphic>
          <a:graphicData uri="http://schemas.openxmlformats.org/presentationml/2006/ole">
            <p:oleObj spid="_x0000_s46084" name="Equazione" r:id="rId5" imgW="1422360" imgH="507960" progId="Equation.3">
              <p:embed/>
            </p:oleObj>
          </a:graphicData>
        </a:graphic>
      </p:graphicFrame>
      <p:sp>
        <p:nvSpPr>
          <p:cNvPr id="37" name="CasellaDiTesto 36"/>
          <p:cNvSpPr txBox="1"/>
          <p:nvPr/>
        </p:nvSpPr>
        <p:spPr>
          <a:xfrm>
            <a:off x="1428728" y="4998385"/>
            <a:ext cx="314327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2200" u="sng" dirty="0" smtClean="0">
                <a:latin typeface="Garamond" pitchFamily="18" charset="0"/>
              </a:rPr>
              <a:t>Total mass:</a:t>
            </a:r>
          </a:p>
        </p:txBody>
      </p:sp>
      <p:graphicFrame>
        <p:nvGraphicFramePr>
          <p:cNvPr id="38" name="Object 4"/>
          <p:cNvGraphicFramePr>
            <a:graphicFrameLocks noChangeAspect="1"/>
          </p:cNvGraphicFramePr>
          <p:nvPr/>
        </p:nvGraphicFramePr>
        <p:xfrm>
          <a:off x="3456002" y="4787900"/>
          <a:ext cx="3259138" cy="927100"/>
        </p:xfrm>
        <a:graphic>
          <a:graphicData uri="http://schemas.openxmlformats.org/presentationml/2006/ole">
            <p:oleObj spid="_x0000_s46085" name="Equazione" r:id="rId6" imgW="1777680" imgH="507960" progId="Equation.3">
              <p:embed/>
            </p:oleObj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Procedure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Static Procedure and Performance Point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20" cy="118494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Procedure Energy-A:</a:t>
            </a:r>
          </a:p>
          <a:p>
            <a:endParaRPr lang="en-US" sz="500" b="1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This procedure is base on bi-linearization of capacity curve with the aim of knowing </a:t>
            </a:r>
            <a:r>
              <a:rPr lang="el-GR" sz="2200" b="1" dirty="0" smtClean="0">
                <a:latin typeface="Garamond" pitchFamily="18" charset="0"/>
              </a:rPr>
              <a:t>μ</a:t>
            </a:r>
            <a:r>
              <a:rPr lang="it-IT" sz="2200" b="1" dirty="0" smtClean="0">
                <a:latin typeface="Garamond" pitchFamily="18" charset="0"/>
              </a:rPr>
              <a:t>-</a:t>
            </a:r>
            <a:r>
              <a:rPr lang="en-US" sz="2200" b="1" dirty="0" smtClean="0">
                <a:latin typeface="Garamond" pitchFamily="18" charset="0"/>
              </a:rPr>
              <a:t>value</a:t>
            </a:r>
            <a:r>
              <a:rPr lang="it-IT" sz="2200" b="1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at each step of </a:t>
            </a:r>
            <a:r>
              <a:rPr lang="it-IT" sz="2200" dirty="0" smtClean="0">
                <a:latin typeface="Garamond" pitchFamily="18" charset="0"/>
              </a:rPr>
              <a:t>pushover</a:t>
            </a:r>
            <a:r>
              <a:rPr lang="en-US" sz="2200" dirty="0" smtClean="0">
                <a:latin typeface="Garamond" pitchFamily="18" charset="0"/>
              </a:rPr>
              <a:t> 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pSp>
        <p:nvGrpSpPr>
          <p:cNvPr id="54" name="Gruppo 53"/>
          <p:cNvGrpSpPr/>
          <p:nvPr/>
        </p:nvGrpSpPr>
        <p:grpSpPr>
          <a:xfrm>
            <a:off x="1500166" y="2428868"/>
            <a:ext cx="4572032" cy="2500330"/>
            <a:chOff x="1500166" y="2500306"/>
            <a:chExt cx="4572032" cy="2500330"/>
          </a:xfrm>
        </p:grpSpPr>
        <p:sp>
          <p:nvSpPr>
            <p:cNvPr id="38942" name="AutoShape 30"/>
            <p:cNvSpPr>
              <a:spLocks noChangeAspect="1" noChangeArrowheads="1" noTextEdit="1"/>
            </p:cNvSpPr>
            <p:nvPr/>
          </p:nvSpPr>
          <p:spPr bwMode="auto">
            <a:xfrm>
              <a:off x="1500166" y="2500306"/>
              <a:ext cx="4149624" cy="250033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dirty="0"/>
            </a:p>
          </p:txBody>
        </p:sp>
        <p:sp>
          <p:nvSpPr>
            <p:cNvPr id="38941" name="Freeform 29" descr="10%"/>
            <p:cNvSpPr>
              <a:spLocks/>
            </p:cNvSpPr>
            <p:nvPr/>
          </p:nvSpPr>
          <p:spPr bwMode="auto">
            <a:xfrm>
              <a:off x="1977751" y="3292986"/>
              <a:ext cx="2145174" cy="1326706"/>
            </a:xfrm>
            <a:custGeom>
              <a:avLst/>
              <a:gdLst/>
              <a:ahLst/>
              <a:cxnLst>
                <a:cxn ang="0">
                  <a:pos x="0" y="1508"/>
                </a:cxn>
                <a:cxn ang="0">
                  <a:pos x="2439" y="1508"/>
                </a:cxn>
                <a:cxn ang="0">
                  <a:pos x="2439" y="0"/>
                </a:cxn>
                <a:cxn ang="0">
                  <a:pos x="805" y="0"/>
                </a:cxn>
                <a:cxn ang="0">
                  <a:pos x="0" y="1508"/>
                </a:cxn>
              </a:cxnLst>
              <a:rect l="0" t="0" r="r" b="b"/>
              <a:pathLst>
                <a:path w="2439" h="1508">
                  <a:moveTo>
                    <a:pt x="0" y="1508"/>
                  </a:moveTo>
                  <a:lnTo>
                    <a:pt x="2439" y="1508"/>
                  </a:lnTo>
                  <a:lnTo>
                    <a:pt x="2439" y="0"/>
                  </a:lnTo>
                  <a:lnTo>
                    <a:pt x="805" y="0"/>
                  </a:lnTo>
                  <a:lnTo>
                    <a:pt x="0" y="1508"/>
                  </a:lnTo>
                  <a:close/>
                </a:path>
              </a:pathLst>
            </a:custGeom>
            <a:pattFill prst="pct10">
              <a:fgClr>
                <a:srgbClr val="000000"/>
              </a:fgClr>
              <a:bgClr>
                <a:srgbClr val="FFFFFF"/>
              </a:bgClr>
            </a:patt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40" name="Freeform 28" descr="50%"/>
            <p:cNvSpPr>
              <a:spLocks/>
            </p:cNvSpPr>
            <p:nvPr/>
          </p:nvSpPr>
          <p:spPr bwMode="auto">
            <a:xfrm>
              <a:off x="2529216" y="3280669"/>
              <a:ext cx="1618336" cy="278010"/>
            </a:xfrm>
            <a:custGeom>
              <a:avLst/>
              <a:gdLst/>
              <a:ahLst/>
              <a:cxnLst>
                <a:cxn ang="0">
                  <a:pos x="0" y="316"/>
                </a:cxn>
                <a:cxn ang="0">
                  <a:pos x="166" y="0"/>
                </a:cxn>
                <a:cxn ang="0">
                  <a:pos x="1840" y="0"/>
                </a:cxn>
                <a:cxn ang="0">
                  <a:pos x="0" y="316"/>
                </a:cxn>
              </a:cxnLst>
              <a:rect l="0" t="0" r="r" b="b"/>
              <a:pathLst>
                <a:path w="1840" h="316">
                  <a:moveTo>
                    <a:pt x="0" y="316"/>
                  </a:moveTo>
                  <a:lnTo>
                    <a:pt x="166" y="0"/>
                  </a:lnTo>
                  <a:lnTo>
                    <a:pt x="1840" y="0"/>
                  </a:lnTo>
                  <a:lnTo>
                    <a:pt x="0" y="316"/>
                  </a:lnTo>
                  <a:close/>
                </a:path>
              </a:pathLst>
            </a:custGeom>
            <a:pattFill prst="pct50">
              <a:fgClr>
                <a:srgbClr val="000000"/>
              </a:fgClr>
              <a:bgClr>
                <a:srgbClr val="FFFFFF"/>
              </a:bgClr>
            </a:patt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39" name="Freeform 27" descr="50%"/>
            <p:cNvSpPr>
              <a:spLocks/>
            </p:cNvSpPr>
            <p:nvPr/>
          </p:nvSpPr>
          <p:spPr bwMode="auto">
            <a:xfrm>
              <a:off x="1978630" y="3565718"/>
              <a:ext cx="550586" cy="1047816"/>
            </a:xfrm>
            <a:custGeom>
              <a:avLst/>
              <a:gdLst/>
              <a:ahLst/>
              <a:cxnLst>
                <a:cxn ang="0">
                  <a:pos x="0" y="1191"/>
                </a:cxn>
                <a:cxn ang="0">
                  <a:pos x="110" y="547"/>
                </a:cxn>
                <a:cxn ang="0">
                  <a:pos x="304" y="187"/>
                </a:cxn>
                <a:cxn ang="0">
                  <a:pos x="626" y="0"/>
                </a:cxn>
              </a:cxnLst>
              <a:rect l="0" t="0" r="r" b="b"/>
              <a:pathLst>
                <a:path w="626" h="1191">
                  <a:moveTo>
                    <a:pt x="0" y="1191"/>
                  </a:moveTo>
                  <a:cubicBezTo>
                    <a:pt x="29" y="952"/>
                    <a:pt x="59" y="714"/>
                    <a:pt x="110" y="547"/>
                  </a:cubicBezTo>
                  <a:cubicBezTo>
                    <a:pt x="161" y="380"/>
                    <a:pt x="218" y="278"/>
                    <a:pt x="304" y="187"/>
                  </a:cubicBezTo>
                  <a:cubicBezTo>
                    <a:pt x="390" y="96"/>
                    <a:pt x="508" y="48"/>
                    <a:pt x="626" y="0"/>
                  </a:cubicBezTo>
                </a:path>
              </a:pathLst>
            </a:custGeom>
            <a:pattFill prst="pct50">
              <a:fgClr>
                <a:srgbClr val="000000"/>
              </a:fgClr>
              <a:bgClr>
                <a:srgbClr val="FFFFFF"/>
              </a:bgClr>
            </a:patt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38" name="AutoShape 26"/>
            <p:cNvSpPr>
              <a:spLocks noChangeShapeType="1"/>
            </p:cNvSpPr>
            <p:nvPr/>
          </p:nvSpPr>
          <p:spPr bwMode="auto">
            <a:xfrm>
              <a:off x="2684014" y="3287708"/>
              <a:ext cx="880" cy="1331984"/>
            </a:xfrm>
            <a:prstGeom prst="straightConnector1">
              <a:avLst/>
            </a:prstGeom>
            <a:noFill/>
            <a:ln w="9525" cap="rnd">
              <a:solidFill>
                <a:srgbClr val="000000"/>
              </a:solidFill>
              <a:prstDash val="sysDot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37" name="AutoShape 25"/>
            <p:cNvSpPr>
              <a:spLocks noChangeShapeType="1"/>
            </p:cNvSpPr>
            <p:nvPr/>
          </p:nvSpPr>
          <p:spPr bwMode="auto">
            <a:xfrm>
              <a:off x="1974233" y="4624091"/>
              <a:ext cx="2801304" cy="88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36" name="AutoShape 24"/>
            <p:cNvSpPr>
              <a:spLocks noChangeShapeType="1"/>
            </p:cNvSpPr>
            <p:nvPr/>
          </p:nvSpPr>
          <p:spPr bwMode="auto">
            <a:xfrm flipV="1">
              <a:off x="1977751" y="2648109"/>
              <a:ext cx="880" cy="1976862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35" name="AutoShape 23"/>
            <p:cNvSpPr>
              <a:spLocks noChangeShapeType="1"/>
            </p:cNvSpPr>
            <p:nvPr/>
          </p:nvSpPr>
          <p:spPr bwMode="auto">
            <a:xfrm flipV="1">
              <a:off x="2684893" y="4580102"/>
              <a:ext cx="880" cy="87098"/>
            </a:xfrm>
            <a:prstGeom prst="straightConnector1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34" name="AutoShape 22"/>
            <p:cNvSpPr>
              <a:spLocks noChangeShapeType="1"/>
            </p:cNvSpPr>
            <p:nvPr/>
          </p:nvSpPr>
          <p:spPr bwMode="auto">
            <a:xfrm>
              <a:off x="1935534" y="3292106"/>
              <a:ext cx="84435" cy="880"/>
            </a:xfrm>
            <a:prstGeom prst="straightConnector1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33" name="AutoShape 21"/>
            <p:cNvSpPr>
              <a:spLocks noChangeShapeType="1"/>
            </p:cNvSpPr>
            <p:nvPr/>
          </p:nvSpPr>
          <p:spPr bwMode="auto">
            <a:xfrm>
              <a:off x="4119407" y="3287708"/>
              <a:ext cx="880" cy="1331984"/>
            </a:xfrm>
            <a:prstGeom prst="straightConnector1">
              <a:avLst/>
            </a:prstGeom>
            <a:noFill/>
            <a:ln w="9525" cap="rnd">
              <a:solidFill>
                <a:srgbClr val="000000"/>
              </a:solidFill>
              <a:prstDash val="sysDot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32" name="AutoShape 20"/>
            <p:cNvSpPr>
              <a:spLocks noChangeShapeType="1"/>
            </p:cNvSpPr>
            <p:nvPr/>
          </p:nvSpPr>
          <p:spPr bwMode="auto">
            <a:xfrm flipV="1">
              <a:off x="4120287" y="4580102"/>
              <a:ext cx="880" cy="87098"/>
            </a:xfrm>
            <a:prstGeom prst="straightConnector1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31" name="AutoShape 19"/>
            <p:cNvSpPr>
              <a:spLocks noChangeShapeType="1"/>
            </p:cNvSpPr>
            <p:nvPr/>
          </p:nvSpPr>
          <p:spPr bwMode="auto">
            <a:xfrm>
              <a:off x="1974233" y="3297385"/>
              <a:ext cx="852265" cy="880"/>
            </a:xfrm>
            <a:prstGeom prst="straightConnector1">
              <a:avLst/>
            </a:prstGeom>
            <a:noFill/>
            <a:ln w="9525" cap="rnd">
              <a:solidFill>
                <a:srgbClr val="000000"/>
              </a:solidFill>
              <a:prstDash val="sysDot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30" name="Text Box 18"/>
            <p:cNvSpPr txBox="1">
              <a:spLocks noChangeArrowheads="1"/>
            </p:cNvSpPr>
            <p:nvPr/>
          </p:nvSpPr>
          <p:spPr bwMode="auto">
            <a:xfrm>
              <a:off x="2425432" y="4587140"/>
              <a:ext cx="551466" cy="3950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u</a:t>
              </a:r>
              <a:r>
                <a:rPr kumimoji="0" lang="it-IT" b="0" i="0" u="none" strike="noStrike" cap="none" normalizeH="0" baseline="-3000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Y</a:t>
              </a:r>
              <a:endParaRPr kumimoji="0" lang="it-IT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929" name="Text Box 17"/>
            <p:cNvSpPr txBox="1">
              <a:spLocks noChangeArrowheads="1"/>
            </p:cNvSpPr>
            <p:nvPr/>
          </p:nvSpPr>
          <p:spPr bwMode="auto">
            <a:xfrm>
              <a:off x="3850271" y="4587140"/>
              <a:ext cx="551466" cy="3950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u</a:t>
              </a:r>
              <a:r>
                <a:rPr kumimoji="0" lang="it-IT" b="0" i="0" u="none" strike="noStrike" cap="none" normalizeH="0" baseline="-3000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U</a:t>
              </a:r>
              <a:endParaRPr kumimoji="0" lang="it-IT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928" name="Text Box 16"/>
            <p:cNvSpPr txBox="1">
              <a:spLocks noChangeArrowheads="1"/>
            </p:cNvSpPr>
            <p:nvPr/>
          </p:nvSpPr>
          <p:spPr bwMode="auto">
            <a:xfrm>
              <a:off x="1500166" y="3093277"/>
              <a:ext cx="551466" cy="3950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F</a:t>
              </a:r>
              <a:r>
                <a:rPr kumimoji="0" lang="it-IT" b="0" i="0" u="none" strike="noStrike" cap="none" normalizeH="0" baseline="-3000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Y</a:t>
              </a:r>
              <a:endParaRPr kumimoji="0" lang="it-IT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927" name="Text Box 15"/>
            <p:cNvSpPr txBox="1">
              <a:spLocks noChangeArrowheads="1"/>
            </p:cNvSpPr>
            <p:nvPr/>
          </p:nvSpPr>
          <p:spPr bwMode="auto">
            <a:xfrm>
              <a:off x="1552938" y="4268660"/>
              <a:ext cx="551466" cy="3950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O</a:t>
              </a:r>
              <a:endParaRPr kumimoji="0" lang="it-IT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926" name="Text Box 14"/>
            <p:cNvSpPr txBox="1">
              <a:spLocks noChangeArrowheads="1"/>
            </p:cNvSpPr>
            <p:nvPr/>
          </p:nvSpPr>
          <p:spPr bwMode="auto">
            <a:xfrm>
              <a:off x="1559095" y="2500306"/>
              <a:ext cx="445922" cy="3950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F</a:t>
              </a:r>
              <a:r>
                <a:rPr kumimoji="0" lang="it-IT" b="0" i="0" u="none" strike="noStrike" cap="none" normalizeH="0" baseline="-3000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b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925" name="Text Box 13"/>
            <p:cNvSpPr txBox="1">
              <a:spLocks noChangeArrowheads="1"/>
            </p:cNvSpPr>
            <p:nvPr/>
          </p:nvSpPr>
          <p:spPr bwMode="auto">
            <a:xfrm>
              <a:off x="4572365" y="4605616"/>
              <a:ext cx="551466" cy="3950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u</a:t>
              </a:r>
              <a:endParaRPr kumimoji="0" lang="it-IT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924" name="Text Box 12"/>
            <p:cNvSpPr txBox="1">
              <a:spLocks noChangeArrowheads="1"/>
            </p:cNvSpPr>
            <p:nvPr/>
          </p:nvSpPr>
          <p:spPr bwMode="auto">
            <a:xfrm>
              <a:off x="4013864" y="3357562"/>
              <a:ext cx="2058334" cy="5709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Max Displacement Point (</a:t>
              </a:r>
              <a:r>
                <a:rPr kumimoji="0" lang="it-IT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U</a:t>
              </a: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)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923" name="Text Box 11"/>
            <p:cNvSpPr txBox="1">
              <a:spLocks noChangeArrowheads="1"/>
            </p:cNvSpPr>
            <p:nvPr/>
          </p:nvSpPr>
          <p:spPr bwMode="auto">
            <a:xfrm>
              <a:off x="2562639" y="2571744"/>
              <a:ext cx="1652171" cy="3153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Yield Point (</a:t>
              </a:r>
              <a:r>
                <a:rPr kumimoji="0" lang="en-US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Y</a:t>
              </a:r>
              <a:r>
                <a:rPr kumimoji="0" 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)</a:t>
              </a:r>
              <a:endPara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922" name="Freeform 10"/>
            <p:cNvSpPr>
              <a:spLocks/>
            </p:cNvSpPr>
            <p:nvPr/>
          </p:nvSpPr>
          <p:spPr bwMode="auto">
            <a:xfrm>
              <a:off x="1977751" y="3212926"/>
              <a:ext cx="2722146" cy="1412044"/>
            </a:xfrm>
            <a:custGeom>
              <a:avLst/>
              <a:gdLst/>
              <a:ahLst/>
              <a:cxnLst>
                <a:cxn ang="0">
                  <a:pos x="0" y="1605"/>
                </a:cxn>
                <a:cxn ang="0">
                  <a:pos x="335" y="566"/>
                </a:cxn>
                <a:cxn ang="0">
                  <a:pos x="1408" y="251"/>
                </a:cxn>
                <a:cxn ang="0">
                  <a:pos x="3095" y="0"/>
                </a:cxn>
              </a:cxnLst>
              <a:rect l="0" t="0" r="r" b="b"/>
              <a:pathLst>
                <a:path w="3095" h="1605">
                  <a:moveTo>
                    <a:pt x="0" y="1605"/>
                  </a:moveTo>
                  <a:cubicBezTo>
                    <a:pt x="50" y="1198"/>
                    <a:pt x="100" y="792"/>
                    <a:pt x="335" y="566"/>
                  </a:cubicBezTo>
                  <a:cubicBezTo>
                    <a:pt x="570" y="340"/>
                    <a:pt x="948" y="345"/>
                    <a:pt x="1408" y="251"/>
                  </a:cubicBezTo>
                  <a:cubicBezTo>
                    <a:pt x="1868" y="157"/>
                    <a:pt x="2481" y="78"/>
                    <a:pt x="3095" y="0"/>
                  </a:cubicBezTo>
                </a:path>
              </a:pathLst>
            </a:custGeom>
            <a:noFill/>
            <a:ln w="31750">
              <a:solidFill>
                <a:srgbClr val="5A5A5A"/>
              </a:solidFill>
              <a:prstDash val="sysDot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21" name="Freeform 9"/>
            <p:cNvSpPr>
              <a:spLocks/>
            </p:cNvSpPr>
            <p:nvPr/>
          </p:nvSpPr>
          <p:spPr bwMode="auto">
            <a:xfrm>
              <a:off x="1989185" y="3292986"/>
              <a:ext cx="2133741" cy="1320547"/>
            </a:xfrm>
            <a:custGeom>
              <a:avLst/>
              <a:gdLst/>
              <a:ahLst/>
              <a:cxnLst>
                <a:cxn ang="0">
                  <a:pos x="0" y="727"/>
                </a:cxn>
                <a:cxn ang="0">
                  <a:pos x="368" y="0"/>
                </a:cxn>
                <a:cxn ang="0">
                  <a:pos x="1157" y="0"/>
                </a:cxn>
              </a:cxnLst>
              <a:rect l="0" t="0" r="r" b="b"/>
              <a:pathLst>
                <a:path w="1157" h="727">
                  <a:moveTo>
                    <a:pt x="0" y="727"/>
                  </a:moveTo>
                  <a:lnTo>
                    <a:pt x="368" y="0"/>
                  </a:lnTo>
                  <a:lnTo>
                    <a:pt x="1157" y="0"/>
                  </a:lnTo>
                </a:path>
              </a:pathLst>
            </a:custGeom>
            <a:noFill/>
            <a:ln w="349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20" name="Oval 8"/>
            <p:cNvSpPr>
              <a:spLocks noChangeArrowheads="1"/>
            </p:cNvSpPr>
            <p:nvPr/>
          </p:nvSpPr>
          <p:spPr bwMode="auto">
            <a:xfrm>
              <a:off x="1910027" y="4544031"/>
              <a:ext cx="142484" cy="16012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19" name="Oval 7"/>
            <p:cNvSpPr>
              <a:spLocks noChangeArrowheads="1"/>
            </p:cNvSpPr>
            <p:nvPr/>
          </p:nvSpPr>
          <p:spPr bwMode="auto">
            <a:xfrm>
              <a:off x="2610133" y="3212926"/>
              <a:ext cx="142484" cy="16012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18" name="Freeform 6"/>
            <p:cNvSpPr>
              <a:spLocks/>
            </p:cNvSpPr>
            <p:nvPr/>
          </p:nvSpPr>
          <p:spPr bwMode="auto">
            <a:xfrm>
              <a:off x="2675218" y="2928934"/>
              <a:ext cx="1253840" cy="320943"/>
            </a:xfrm>
            <a:custGeom>
              <a:avLst/>
              <a:gdLst/>
              <a:ahLst/>
              <a:cxnLst>
                <a:cxn ang="0">
                  <a:pos x="1912" y="0"/>
                </a:cxn>
                <a:cxn ang="0">
                  <a:pos x="0" y="0"/>
                </a:cxn>
                <a:cxn ang="0">
                  <a:pos x="0" y="358"/>
                </a:cxn>
              </a:cxnLst>
              <a:rect l="0" t="0" r="r" b="b"/>
              <a:pathLst>
                <a:path w="1912" h="358">
                  <a:moveTo>
                    <a:pt x="1912" y="0"/>
                  </a:moveTo>
                  <a:lnTo>
                    <a:pt x="0" y="0"/>
                  </a:lnTo>
                  <a:lnTo>
                    <a:pt x="0" y="358"/>
                  </a:lnTo>
                </a:path>
              </a:pathLst>
            </a:custGeom>
            <a:noFill/>
            <a:ln w="9525">
              <a:solidFill>
                <a:srgbClr val="000000"/>
              </a:solidFill>
              <a:round/>
              <a:headEnd/>
              <a:tailEnd type="oval" w="sm" len="sm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17" name="Oval 5"/>
            <p:cNvSpPr>
              <a:spLocks noChangeArrowheads="1"/>
            </p:cNvSpPr>
            <p:nvPr/>
          </p:nvSpPr>
          <p:spPr bwMode="auto">
            <a:xfrm>
              <a:off x="4045527" y="3212926"/>
              <a:ext cx="142484" cy="16012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16" name="Freeform 4"/>
            <p:cNvSpPr>
              <a:spLocks/>
            </p:cNvSpPr>
            <p:nvPr/>
          </p:nvSpPr>
          <p:spPr bwMode="auto">
            <a:xfrm flipV="1">
              <a:off x="4119406" y="3328177"/>
              <a:ext cx="1738477" cy="315137"/>
            </a:xfrm>
            <a:custGeom>
              <a:avLst/>
              <a:gdLst/>
              <a:ahLst/>
              <a:cxnLst>
                <a:cxn ang="0">
                  <a:pos x="1912" y="0"/>
                </a:cxn>
                <a:cxn ang="0">
                  <a:pos x="0" y="0"/>
                </a:cxn>
                <a:cxn ang="0">
                  <a:pos x="0" y="358"/>
                </a:cxn>
              </a:cxnLst>
              <a:rect l="0" t="0" r="r" b="b"/>
              <a:pathLst>
                <a:path w="1912" h="358">
                  <a:moveTo>
                    <a:pt x="1912" y="0"/>
                  </a:moveTo>
                  <a:lnTo>
                    <a:pt x="0" y="0"/>
                  </a:lnTo>
                  <a:lnTo>
                    <a:pt x="0" y="358"/>
                  </a:lnTo>
                </a:path>
              </a:pathLst>
            </a:custGeom>
            <a:noFill/>
            <a:ln w="9525">
              <a:solidFill>
                <a:srgbClr val="000000"/>
              </a:solidFill>
              <a:round/>
              <a:headEnd/>
              <a:tailEnd type="oval" w="sm" len="sm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915" name="Text Box 3"/>
            <p:cNvSpPr txBox="1">
              <a:spLocks noChangeArrowheads="1"/>
            </p:cNvSpPr>
            <p:nvPr/>
          </p:nvSpPr>
          <p:spPr bwMode="auto">
            <a:xfrm>
              <a:off x="4050804" y="4000505"/>
              <a:ext cx="1664204" cy="2857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Times New Roman" pitchFamily="18" charset="0"/>
                  <a:cs typeface="Times New Roman" pitchFamily="18" charset="0"/>
                </a:rPr>
                <a:t>Equal area (W)</a:t>
              </a:r>
              <a:endPara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914" name="Freeform 2"/>
            <p:cNvSpPr>
              <a:spLocks/>
            </p:cNvSpPr>
            <p:nvPr/>
          </p:nvSpPr>
          <p:spPr bwMode="auto">
            <a:xfrm flipV="1">
              <a:off x="2932040" y="3429000"/>
              <a:ext cx="2568653" cy="928694"/>
            </a:xfrm>
            <a:custGeom>
              <a:avLst/>
              <a:gdLst/>
              <a:ahLst/>
              <a:cxnLst>
                <a:cxn ang="0">
                  <a:pos x="1912" y="0"/>
                </a:cxn>
                <a:cxn ang="0">
                  <a:pos x="0" y="0"/>
                </a:cxn>
                <a:cxn ang="0">
                  <a:pos x="0" y="358"/>
                </a:cxn>
              </a:cxnLst>
              <a:rect l="0" t="0" r="r" b="b"/>
              <a:pathLst>
                <a:path w="1912" h="358">
                  <a:moveTo>
                    <a:pt x="1912" y="0"/>
                  </a:moveTo>
                  <a:lnTo>
                    <a:pt x="0" y="0"/>
                  </a:lnTo>
                  <a:lnTo>
                    <a:pt x="0" y="358"/>
                  </a:lnTo>
                </a:path>
              </a:pathLst>
            </a:custGeom>
            <a:noFill/>
            <a:ln w="9525">
              <a:solidFill>
                <a:srgbClr val="000000"/>
              </a:solidFill>
              <a:round/>
              <a:headEnd/>
              <a:tailEnd type="oval" w="sm" len="sm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sp>
        <p:nvSpPr>
          <p:cNvPr id="55" name="CasellaDiTesto 54"/>
          <p:cNvSpPr txBox="1"/>
          <p:nvPr/>
        </p:nvSpPr>
        <p:spPr>
          <a:xfrm>
            <a:off x="1428760" y="5017013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At each step of NLSA, values of </a:t>
            </a:r>
            <a:r>
              <a:rPr lang="en-US" sz="2200" b="1" dirty="0" smtClean="0">
                <a:latin typeface="Garamond" pitchFamily="18" charset="0"/>
              </a:rPr>
              <a:t>same-energy displacement </a:t>
            </a:r>
            <a:r>
              <a:rPr lang="en-US" sz="2200" dirty="0" smtClean="0">
                <a:latin typeface="Garamond" pitchFamily="18" charset="0"/>
              </a:rPr>
              <a:t>(</a:t>
            </a:r>
            <a:r>
              <a:rPr lang="en-US" sz="2200" b="1" dirty="0" smtClean="0">
                <a:latin typeface="Garamond" pitchFamily="18" charset="0"/>
              </a:rPr>
              <a:t>u</a:t>
            </a:r>
            <a:r>
              <a:rPr lang="en-US" sz="2200" dirty="0" smtClean="0">
                <a:latin typeface="Garamond" pitchFamily="18" charset="0"/>
              </a:rPr>
              <a:t>), </a:t>
            </a:r>
            <a:r>
              <a:rPr lang="en-US" sz="2200" b="1" dirty="0" smtClean="0">
                <a:latin typeface="Garamond" pitchFamily="18" charset="0"/>
              </a:rPr>
              <a:t>pseudo-energy</a:t>
            </a:r>
            <a:r>
              <a:rPr lang="en-US" sz="2200" dirty="0" smtClean="0">
                <a:latin typeface="Garamond" pitchFamily="18" charset="0"/>
              </a:rPr>
              <a:t> (</a:t>
            </a:r>
            <a:r>
              <a:rPr lang="en-US" sz="2200" b="1" dirty="0" smtClean="0">
                <a:latin typeface="Garamond" pitchFamily="18" charset="0"/>
              </a:rPr>
              <a:t>w</a:t>
            </a:r>
            <a:r>
              <a:rPr lang="en-US" sz="2200" dirty="0" smtClean="0">
                <a:latin typeface="Garamond" pitchFamily="18" charset="0"/>
              </a:rPr>
              <a:t>), and </a:t>
            </a:r>
            <a:r>
              <a:rPr lang="en-US" sz="2200" b="1" dirty="0" smtClean="0">
                <a:latin typeface="Garamond" pitchFamily="18" charset="0"/>
              </a:rPr>
              <a:t>ductility</a:t>
            </a:r>
            <a:r>
              <a:rPr lang="en-US" sz="2200" dirty="0" smtClean="0">
                <a:latin typeface="Garamond" pitchFamily="18" charset="0"/>
              </a:rPr>
              <a:t> (</a:t>
            </a:r>
            <a:r>
              <a:rPr lang="el-GR" sz="2200" b="1" dirty="0" smtClean="0">
                <a:latin typeface="Garamond" pitchFamily="18" charset="0"/>
              </a:rPr>
              <a:t>μ</a:t>
            </a:r>
            <a:r>
              <a:rPr lang="en-US" sz="2200" dirty="0" smtClean="0">
                <a:latin typeface="Garamond" pitchFamily="18" charset="0"/>
              </a:rPr>
              <a:t>) are known </a:t>
            </a:r>
          </a:p>
        </p:txBody>
      </p:sp>
      <p:sp>
        <p:nvSpPr>
          <p:cNvPr id="56" name="CasellaDiTesto 55"/>
          <p:cNvSpPr txBox="1"/>
          <p:nvPr/>
        </p:nvSpPr>
        <p:spPr>
          <a:xfrm>
            <a:off x="1428728" y="5802831"/>
            <a:ext cx="757242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latin typeface="Garamond" pitchFamily="18" charset="0"/>
              </a:rPr>
              <a:t>Energy Capacity Curve</a:t>
            </a:r>
            <a:r>
              <a:rPr lang="en-US" sz="2200" dirty="0" smtClean="0">
                <a:latin typeface="Garamond" pitchFamily="18" charset="0"/>
              </a:rPr>
              <a:t> can be plotted in </a:t>
            </a:r>
            <a:r>
              <a:rPr lang="en-US" sz="2200" b="1" dirty="0" smtClean="0">
                <a:latin typeface="Garamond" pitchFamily="18" charset="0"/>
              </a:rPr>
              <a:t>ED</a:t>
            </a:r>
            <a:r>
              <a:rPr lang="el-GR" sz="2200" b="1" dirty="0" smtClean="0">
                <a:latin typeface="Garamond" pitchFamily="18" charset="0"/>
              </a:rPr>
              <a:t>μ</a:t>
            </a:r>
            <a:r>
              <a:rPr lang="en-US" sz="2200" b="1" dirty="0" smtClean="0">
                <a:latin typeface="Garamond" pitchFamily="18" charset="0"/>
              </a:rPr>
              <a:t>RS </a:t>
            </a:r>
            <a:r>
              <a:rPr lang="en-US" sz="2200" dirty="0" smtClean="0">
                <a:latin typeface="Garamond" pitchFamily="18" charset="0"/>
              </a:rPr>
              <a:t>(3D) and its intersection with spectral surface represents the performance point </a:t>
            </a:r>
          </a:p>
        </p:txBody>
      </p:sp>
      <p:cxnSp>
        <p:nvCxnSpPr>
          <p:cNvPr id="58" name="Connettore 2 57"/>
          <p:cNvCxnSpPr/>
          <p:nvPr/>
        </p:nvCxnSpPr>
        <p:spPr>
          <a:xfrm rot="5400000" flipH="1" flipV="1">
            <a:off x="6537339" y="2892421"/>
            <a:ext cx="1071570" cy="1588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/>
          <p:cNvSpPr txBox="1"/>
          <p:nvPr/>
        </p:nvSpPr>
        <p:spPr>
          <a:xfrm>
            <a:off x="7572396" y="3929066"/>
            <a:ext cx="142876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aramond" pitchFamily="18" charset="0"/>
              </a:rPr>
              <a:t>Displacement</a:t>
            </a:r>
          </a:p>
        </p:txBody>
      </p:sp>
      <p:cxnSp>
        <p:nvCxnSpPr>
          <p:cNvPr id="61" name="Connettore 2 60"/>
          <p:cNvCxnSpPr/>
          <p:nvPr/>
        </p:nvCxnSpPr>
        <p:spPr>
          <a:xfrm rot="5400000">
            <a:off x="6107917" y="3536157"/>
            <a:ext cx="1071570" cy="857256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2 63"/>
          <p:cNvCxnSpPr/>
          <p:nvPr/>
        </p:nvCxnSpPr>
        <p:spPr>
          <a:xfrm>
            <a:off x="7072330" y="3429000"/>
            <a:ext cx="1714512" cy="428628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CasellaDiTesto 66"/>
          <p:cNvSpPr txBox="1"/>
          <p:nvPr/>
        </p:nvSpPr>
        <p:spPr>
          <a:xfrm>
            <a:off x="5857884" y="4500570"/>
            <a:ext cx="100013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aramond" pitchFamily="18" charset="0"/>
              </a:rPr>
              <a:t>Ductility</a:t>
            </a:r>
          </a:p>
        </p:txBody>
      </p:sp>
      <p:sp>
        <p:nvSpPr>
          <p:cNvPr id="68" name="CasellaDiTesto 67"/>
          <p:cNvSpPr txBox="1"/>
          <p:nvPr/>
        </p:nvSpPr>
        <p:spPr>
          <a:xfrm>
            <a:off x="7072330" y="2357430"/>
            <a:ext cx="121444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aramond" pitchFamily="18" charset="0"/>
              </a:rPr>
              <a:t>Ps-Energy</a:t>
            </a:r>
          </a:p>
        </p:txBody>
      </p:sp>
      <p:sp>
        <p:nvSpPr>
          <p:cNvPr id="70" name="Figura a mano libera 69"/>
          <p:cNvSpPr/>
          <p:nvPr/>
        </p:nvSpPr>
        <p:spPr>
          <a:xfrm>
            <a:off x="7093637" y="3152633"/>
            <a:ext cx="1187355" cy="807493"/>
          </a:xfrm>
          <a:custGeom>
            <a:avLst/>
            <a:gdLst>
              <a:gd name="connsiteX0" fmla="*/ 0 w 1187355"/>
              <a:gd name="connsiteY0" fmla="*/ 300251 h 807493"/>
              <a:gd name="connsiteX1" fmla="*/ 204716 w 1187355"/>
              <a:gd name="connsiteY1" fmla="*/ 750627 h 807493"/>
              <a:gd name="connsiteX2" fmla="*/ 600501 w 1187355"/>
              <a:gd name="connsiteY2" fmla="*/ 641445 h 807493"/>
              <a:gd name="connsiteX3" fmla="*/ 1187355 w 1187355"/>
              <a:gd name="connsiteY3" fmla="*/ 0 h 80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7355" h="807493">
                <a:moveTo>
                  <a:pt x="0" y="300251"/>
                </a:moveTo>
                <a:cubicBezTo>
                  <a:pt x="52316" y="497006"/>
                  <a:pt x="104633" y="693761"/>
                  <a:pt x="204716" y="750627"/>
                </a:cubicBezTo>
                <a:cubicBezTo>
                  <a:pt x="304800" y="807493"/>
                  <a:pt x="436728" y="766550"/>
                  <a:pt x="600501" y="641445"/>
                </a:cubicBezTo>
                <a:cubicBezTo>
                  <a:pt x="764274" y="516341"/>
                  <a:pt x="975814" y="258170"/>
                  <a:pt x="1187355" y="0"/>
                </a:cubicBezTo>
              </a:path>
            </a:pathLst>
          </a:custGeom>
          <a:ln w="508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1" name="CasellaDiTesto 70"/>
          <p:cNvSpPr txBox="1"/>
          <p:nvPr/>
        </p:nvSpPr>
        <p:spPr>
          <a:xfrm>
            <a:off x="5857884" y="2631040"/>
            <a:ext cx="100013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aramond" pitchFamily="18" charset="0"/>
              </a:rPr>
              <a:t>ED</a:t>
            </a:r>
            <a:r>
              <a:rPr lang="el-GR" dirty="0" smtClean="0">
                <a:latin typeface="Garamond" pitchFamily="18" charset="0"/>
              </a:rPr>
              <a:t>μ</a:t>
            </a:r>
            <a:r>
              <a:rPr lang="en-US" dirty="0" smtClean="0">
                <a:latin typeface="Garamond" pitchFamily="18" charset="0"/>
              </a:rPr>
              <a:t>RS</a:t>
            </a:r>
          </a:p>
        </p:txBody>
      </p:sp>
      <p:sp>
        <p:nvSpPr>
          <p:cNvPr id="72" name="Freccia a destra 71"/>
          <p:cNvSpPr/>
          <p:nvPr/>
        </p:nvSpPr>
        <p:spPr>
          <a:xfrm>
            <a:off x="6072198" y="3143248"/>
            <a:ext cx="216000" cy="714380"/>
          </a:xfrm>
          <a:prstGeom prst="rightArrow">
            <a:avLst/>
          </a:prstGeom>
          <a:solidFill>
            <a:srgbClr val="33CC33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Procedure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Static Procedure and Performance Point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Procedure Energy-A: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pSp>
        <p:nvGrpSpPr>
          <p:cNvPr id="99" name="Gruppo 98"/>
          <p:cNvGrpSpPr/>
          <p:nvPr/>
        </p:nvGrpSpPr>
        <p:grpSpPr>
          <a:xfrm>
            <a:off x="1214414" y="1785926"/>
            <a:ext cx="7929587" cy="4731864"/>
            <a:chOff x="1214414" y="1768970"/>
            <a:chExt cx="7929587" cy="4731864"/>
          </a:xfrm>
        </p:grpSpPr>
        <p:sp>
          <p:nvSpPr>
            <p:cNvPr id="100" name="Text Box 31"/>
            <p:cNvSpPr txBox="1">
              <a:spLocks noChangeArrowheads="1"/>
            </p:cNvSpPr>
            <p:nvPr/>
          </p:nvSpPr>
          <p:spPr bwMode="auto">
            <a:xfrm>
              <a:off x="7770380" y="5190002"/>
              <a:ext cx="1373621" cy="4896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25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 (u, S</a:t>
              </a:r>
              <a:r>
                <a:rPr kumimoji="0" lang="it-IT" sz="2500" b="0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D</a:t>
              </a:r>
              <a:r>
                <a:rPr kumimoji="0" lang="it-IT" sz="25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)</a:t>
              </a:r>
              <a:endParaRPr kumimoji="0" lang="it-IT" sz="2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1" name="AutoShape 30"/>
            <p:cNvSpPr>
              <a:spLocks noChangeShapeType="1"/>
            </p:cNvSpPr>
            <p:nvPr/>
          </p:nvSpPr>
          <p:spPr bwMode="auto">
            <a:xfrm>
              <a:off x="4701214" y="4217238"/>
              <a:ext cx="3623835" cy="97276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102" name="AutoShape 29"/>
            <p:cNvSpPr>
              <a:spLocks noChangeShapeType="1"/>
            </p:cNvSpPr>
            <p:nvPr/>
          </p:nvSpPr>
          <p:spPr bwMode="auto">
            <a:xfrm flipH="1">
              <a:off x="1967023" y="4215057"/>
              <a:ext cx="2720052" cy="2135282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103" name="AutoShape 28"/>
            <p:cNvSpPr>
              <a:spLocks noChangeShapeType="1"/>
            </p:cNvSpPr>
            <p:nvPr/>
          </p:nvSpPr>
          <p:spPr bwMode="auto">
            <a:xfrm flipV="1">
              <a:off x="4687075" y="1768970"/>
              <a:ext cx="1088" cy="2446087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104" name="Text Box 27"/>
            <p:cNvSpPr txBox="1">
              <a:spLocks noChangeArrowheads="1"/>
            </p:cNvSpPr>
            <p:nvPr/>
          </p:nvSpPr>
          <p:spPr bwMode="auto">
            <a:xfrm>
              <a:off x="3409162" y="1813682"/>
              <a:ext cx="1373621" cy="4896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25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 (w, </a:t>
              </a:r>
              <a:r>
                <a:rPr kumimoji="0" lang="it-IT" sz="2500" b="0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PsE</a:t>
              </a:r>
              <a:r>
                <a:rPr kumimoji="0" lang="it-IT" sz="25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)</a:t>
              </a:r>
              <a:endParaRPr kumimoji="0" lang="it-IT" sz="2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5" name="Text Box 26"/>
            <p:cNvSpPr txBox="1">
              <a:spLocks noChangeArrowheads="1"/>
            </p:cNvSpPr>
            <p:nvPr/>
          </p:nvSpPr>
          <p:spPr bwMode="auto">
            <a:xfrm>
              <a:off x="1214414" y="6011180"/>
              <a:ext cx="1031031" cy="4896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25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 (μ)</a:t>
              </a:r>
              <a:endParaRPr kumimoji="0" lang="it-IT" sz="2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06" name="Text Box 37"/>
          <p:cNvSpPr txBox="1">
            <a:spLocks noChangeArrowheads="1"/>
          </p:cNvSpPr>
          <p:nvPr/>
        </p:nvSpPr>
        <p:spPr bwMode="auto">
          <a:xfrm>
            <a:off x="7085903" y="4017460"/>
            <a:ext cx="557931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μ</a:t>
            </a:r>
            <a:r>
              <a:rPr kumimoji="0" lang="it-IT" sz="2500" b="1" i="0" u="none" strike="noStrike" cap="none" normalizeH="0" baseline="-30000" dirty="0" smtClean="0">
                <a:ln>
                  <a:noFill/>
                </a:ln>
                <a:solidFill>
                  <a:srgbClr val="0099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1</a:t>
            </a:r>
            <a:endParaRPr kumimoji="0" lang="it-IT" sz="2500" b="1" i="0" u="none" strike="noStrike" cap="none" normalizeH="0" baseline="0" dirty="0" smtClean="0">
              <a:ln>
                <a:noFill/>
              </a:ln>
              <a:solidFill>
                <a:srgbClr val="0099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7" name="Text Box 8"/>
          <p:cNvSpPr txBox="1">
            <a:spLocks noChangeArrowheads="1"/>
          </p:cNvSpPr>
          <p:nvPr/>
        </p:nvSpPr>
        <p:spPr bwMode="auto">
          <a:xfrm>
            <a:off x="6000760" y="4742476"/>
            <a:ext cx="557931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μ</a:t>
            </a:r>
            <a:r>
              <a:rPr kumimoji="0" lang="it-IT" sz="2500" b="1" i="0" u="none" strike="noStrike" cap="none" normalizeH="0" baseline="-30000" dirty="0" smtClean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2</a:t>
            </a:r>
            <a:endParaRPr kumimoji="0" lang="it-IT" sz="2500" b="1" i="0" u="none" strike="noStrike" cap="none" normalizeH="0" baseline="0" dirty="0" smtClean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8" name="Text Box 7"/>
          <p:cNvSpPr txBox="1">
            <a:spLocks noChangeArrowheads="1"/>
          </p:cNvSpPr>
          <p:nvPr/>
        </p:nvSpPr>
        <p:spPr bwMode="auto">
          <a:xfrm>
            <a:off x="4571346" y="5332893"/>
            <a:ext cx="557931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rgbClr val="FFC0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μ</a:t>
            </a:r>
            <a:r>
              <a:rPr kumimoji="0" lang="it-IT" sz="2500" b="1" i="0" u="none" strike="noStrike" cap="none" normalizeH="0" baseline="-30000" dirty="0" smtClean="0">
                <a:ln>
                  <a:noFill/>
                </a:ln>
                <a:solidFill>
                  <a:srgbClr val="FFC0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3</a:t>
            </a:r>
            <a:endParaRPr kumimoji="0" lang="it-IT" sz="2500" b="1" i="0" u="none" strike="noStrike" cap="none" normalizeH="0" baseline="0" dirty="0" smtClean="0">
              <a:ln>
                <a:noFill/>
              </a:ln>
              <a:solidFill>
                <a:srgbClr val="FFC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9" name="Text Box 6"/>
          <p:cNvSpPr txBox="1">
            <a:spLocks noChangeArrowheads="1"/>
          </p:cNvSpPr>
          <p:nvPr/>
        </p:nvSpPr>
        <p:spPr bwMode="auto">
          <a:xfrm>
            <a:off x="4000363" y="5813822"/>
            <a:ext cx="557931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μ</a:t>
            </a:r>
            <a:r>
              <a:rPr kumimoji="0" lang="it-IT" sz="2500" b="1" i="0" u="none" strike="noStrike" cap="none" normalizeH="0" baseline="-30000" dirty="0" smtClean="0">
                <a:ln>
                  <a:noFill/>
                </a:ln>
                <a:solidFill>
                  <a:srgbClr val="FF00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4</a:t>
            </a:r>
            <a:endParaRPr kumimoji="0" lang="it-IT" sz="25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0" name="Freeform 35"/>
          <p:cNvSpPr>
            <a:spLocks/>
          </p:cNvSpPr>
          <p:nvPr/>
        </p:nvSpPr>
        <p:spPr bwMode="auto">
          <a:xfrm>
            <a:off x="4357686" y="4588964"/>
            <a:ext cx="1143008" cy="176758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73" y="280"/>
              </a:cxn>
              <a:cxn ang="0">
                <a:pos x="595" y="866"/>
              </a:cxn>
              <a:cxn ang="0">
                <a:pos x="529" y="1418"/>
              </a:cxn>
            </a:cxnLst>
            <a:rect l="0" t="0" r="r" b="b"/>
            <a:pathLst>
              <a:path w="621" h="1418">
                <a:moveTo>
                  <a:pt x="0" y="0"/>
                </a:moveTo>
                <a:cubicBezTo>
                  <a:pt x="137" y="68"/>
                  <a:pt x="274" y="136"/>
                  <a:pt x="373" y="280"/>
                </a:cubicBezTo>
                <a:cubicBezTo>
                  <a:pt x="472" y="424"/>
                  <a:pt x="569" y="676"/>
                  <a:pt x="595" y="866"/>
                </a:cubicBezTo>
                <a:cubicBezTo>
                  <a:pt x="621" y="1056"/>
                  <a:pt x="575" y="1237"/>
                  <a:pt x="529" y="1418"/>
                </a:cubicBezTo>
              </a:path>
            </a:pathLst>
          </a:custGeom>
          <a:noFill/>
          <a:ln w="31750">
            <a:solidFill>
              <a:srgbClr val="808080"/>
            </a:solidFill>
            <a:prstDash val="sysDot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sp>
        <p:nvSpPr>
          <p:cNvPr id="111" name="Freeform 33"/>
          <p:cNvSpPr>
            <a:spLocks/>
          </p:cNvSpPr>
          <p:nvPr/>
        </p:nvSpPr>
        <p:spPr bwMode="auto">
          <a:xfrm>
            <a:off x="4344546" y="3434976"/>
            <a:ext cx="1434525" cy="1230132"/>
          </a:xfrm>
          <a:custGeom>
            <a:avLst/>
            <a:gdLst/>
            <a:ahLst/>
            <a:cxnLst>
              <a:cxn ang="0">
                <a:pos x="0" y="1044"/>
              </a:cxn>
              <a:cxn ang="0">
                <a:pos x="623" y="1128"/>
              </a:cxn>
              <a:cxn ang="0">
                <a:pos x="954" y="1044"/>
              </a:cxn>
              <a:cxn ang="0">
                <a:pos x="1116" y="672"/>
              </a:cxn>
              <a:cxn ang="0">
                <a:pos x="1319" y="0"/>
              </a:cxn>
            </a:cxnLst>
            <a:rect l="0" t="0" r="r" b="b"/>
            <a:pathLst>
              <a:path w="1319" h="1128">
                <a:moveTo>
                  <a:pt x="0" y="1044"/>
                </a:moveTo>
                <a:cubicBezTo>
                  <a:pt x="232" y="1086"/>
                  <a:pt x="464" y="1128"/>
                  <a:pt x="623" y="1128"/>
                </a:cubicBezTo>
                <a:cubicBezTo>
                  <a:pt x="782" y="1128"/>
                  <a:pt x="872" y="1120"/>
                  <a:pt x="954" y="1044"/>
                </a:cubicBezTo>
                <a:cubicBezTo>
                  <a:pt x="1036" y="968"/>
                  <a:pt x="1055" y="846"/>
                  <a:pt x="1116" y="672"/>
                </a:cubicBezTo>
                <a:cubicBezTo>
                  <a:pt x="1177" y="498"/>
                  <a:pt x="1248" y="249"/>
                  <a:pt x="1319" y="0"/>
                </a:cubicBezTo>
              </a:path>
            </a:pathLst>
          </a:custGeom>
          <a:noFill/>
          <a:ln w="381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sp>
        <p:nvSpPr>
          <p:cNvPr id="112" name="Freeform 23"/>
          <p:cNvSpPr>
            <a:spLocks/>
          </p:cNvSpPr>
          <p:nvPr/>
        </p:nvSpPr>
        <p:spPr bwMode="auto">
          <a:xfrm>
            <a:off x="4714876" y="2632501"/>
            <a:ext cx="2143140" cy="1670711"/>
          </a:xfrm>
          <a:custGeom>
            <a:avLst/>
            <a:gdLst/>
            <a:ahLst/>
            <a:cxnLst>
              <a:cxn ang="0">
                <a:pos x="0" y="1480"/>
              </a:cxn>
              <a:cxn ang="0">
                <a:pos x="691" y="1482"/>
              </a:cxn>
              <a:cxn ang="0">
                <a:pos x="1367" y="1180"/>
              </a:cxn>
              <a:cxn ang="0">
                <a:pos x="1851" y="0"/>
              </a:cxn>
            </a:cxnLst>
            <a:rect l="0" t="0" r="r" b="b"/>
            <a:pathLst>
              <a:path w="1851" h="1532">
                <a:moveTo>
                  <a:pt x="0" y="1480"/>
                </a:moveTo>
                <a:cubicBezTo>
                  <a:pt x="231" y="1506"/>
                  <a:pt x="463" y="1532"/>
                  <a:pt x="691" y="1482"/>
                </a:cubicBezTo>
                <a:cubicBezTo>
                  <a:pt x="919" y="1432"/>
                  <a:pt x="1174" y="1427"/>
                  <a:pt x="1367" y="1180"/>
                </a:cubicBezTo>
                <a:cubicBezTo>
                  <a:pt x="1560" y="933"/>
                  <a:pt x="1705" y="466"/>
                  <a:pt x="1851" y="0"/>
                </a:cubicBezTo>
              </a:path>
            </a:pathLst>
          </a:custGeom>
          <a:noFill/>
          <a:ln w="31750">
            <a:solidFill>
              <a:srgbClr val="808080"/>
            </a:solidFill>
            <a:prstDash val="sysDot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sp>
        <p:nvSpPr>
          <p:cNvPr id="121" name="Freeform 15"/>
          <p:cNvSpPr>
            <a:spLocks/>
          </p:cNvSpPr>
          <p:nvPr/>
        </p:nvSpPr>
        <p:spPr bwMode="auto">
          <a:xfrm>
            <a:off x="4286248" y="2445824"/>
            <a:ext cx="2876664" cy="2105837"/>
          </a:xfrm>
          <a:custGeom>
            <a:avLst/>
            <a:gdLst/>
            <a:ahLst/>
            <a:cxnLst>
              <a:cxn ang="0">
                <a:pos x="0" y="1931"/>
              </a:cxn>
              <a:cxn ang="0">
                <a:pos x="431" y="676"/>
              </a:cxn>
              <a:cxn ang="0">
                <a:pos x="1280" y="75"/>
              </a:cxn>
              <a:cxn ang="0">
                <a:pos x="1957" y="1128"/>
              </a:cxn>
              <a:cxn ang="0">
                <a:pos x="2645" y="1633"/>
              </a:cxn>
            </a:cxnLst>
            <a:rect l="0" t="0" r="r" b="b"/>
            <a:pathLst>
              <a:path w="2645" h="1931">
                <a:moveTo>
                  <a:pt x="0" y="1931"/>
                </a:moveTo>
                <a:cubicBezTo>
                  <a:pt x="109" y="1458"/>
                  <a:pt x="218" y="985"/>
                  <a:pt x="431" y="676"/>
                </a:cubicBezTo>
                <a:cubicBezTo>
                  <a:pt x="644" y="367"/>
                  <a:pt x="1026" y="0"/>
                  <a:pt x="1280" y="75"/>
                </a:cubicBezTo>
                <a:cubicBezTo>
                  <a:pt x="1534" y="150"/>
                  <a:pt x="1730" y="868"/>
                  <a:pt x="1957" y="1128"/>
                </a:cubicBezTo>
                <a:cubicBezTo>
                  <a:pt x="2184" y="1388"/>
                  <a:pt x="2414" y="1510"/>
                  <a:pt x="2645" y="1633"/>
                </a:cubicBezTo>
              </a:path>
            </a:pathLst>
          </a:custGeom>
          <a:noFill/>
          <a:ln w="38100">
            <a:solidFill>
              <a:srgbClr val="009900"/>
            </a:solidFill>
            <a:round/>
            <a:headEnd type="oval" w="sm" len="sm"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sp>
        <p:nvSpPr>
          <p:cNvPr id="122" name="Freeform 14"/>
          <p:cNvSpPr>
            <a:spLocks/>
          </p:cNvSpPr>
          <p:nvPr/>
        </p:nvSpPr>
        <p:spPr bwMode="auto">
          <a:xfrm>
            <a:off x="3567503" y="3575148"/>
            <a:ext cx="2504710" cy="1515854"/>
          </a:xfrm>
          <a:custGeom>
            <a:avLst/>
            <a:gdLst/>
            <a:ahLst/>
            <a:cxnLst>
              <a:cxn ang="0">
                <a:pos x="0" y="1931"/>
              </a:cxn>
              <a:cxn ang="0">
                <a:pos x="431" y="676"/>
              </a:cxn>
              <a:cxn ang="0">
                <a:pos x="1280" y="75"/>
              </a:cxn>
              <a:cxn ang="0">
                <a:pos x="1957" y="1128"/>
              </a:cxn>
              <a:cxn ang="0">
                <a:pos x="2645" y="1633"/>
              </a:cxn>
            </a:cxnLst>
            <a:rect l="0" t="0" r="r" b="b"/>
            <a:pathLst>
              <a:path w="2645" h="1931">
                <a:moveTo>
                  <a:pt x="0" y="1931"/>
                </a:moveTo>
                <a:cubicBezTo>
                  <a:pt x="109" y="1458"/>
                  <a:pt x="218" y="985"/>
                  <a:pt x="431" y="676"/>
                </a:cubicBezTo>
                <a:cubicBezTo>
                  <a:pt x="644" y="367"/>
                  <a:pt x="1026" y="0"/>
                  <a:pt x="1280" y="75"/>
                </a:cubicBezTo>
                <a:cubicBezTo>
                  <a:pt x="1534" y="150"/>
                  <a:pt x="1730" y="868"/>
                  <a:pt x="1957" y="1128"/>
                </a:cubicBezTo>
                <a:cubicBezTo>
                  <a:pt x="2184" y="1388"/>
                  <a:pt x="2414" y="1510"/>
                  <a:pt x="2645" y="1633"/>
                </a:cubicBezTo>
              </a:path>
            </a:pathLst>
          </a:custGeom>
          <a:noFill/>
          <a:ln w="38100">
            <a:solidFill>
              <a:srgbClr val="548DD4"/>
            </a:solidFill>
            <a:round/>
            <a:headEnd type="oval" w="sm" len="sm"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sp>
        <p:nvSpPr>
          <p:cNvPr id="123" name="Freeform 13"/>
          <p:cNvSpPr>
            <a:spLocks/>
          </p:cNvSpPr>
          <p:nvPr/>
        </p:nvSpPr>
        <p:spPr bwMode="auto">
          <a:xfrm>
            <a:off x="2962805" y="4355976"/>
            <a:ext cx="2056624" cy="1211593"/>
          </a:xfrm>
          <a:custGeom>
            <a:avLst/>
            <a:gdLst/>
            <a:ahLst/>
            <a:cxnLst>
              <a:cxn ang="0">
                <a:pos x="0" y="1931"/>
              </a:cxn>
              <a:cxn ang="0">
                <a:pos x="431" y="676"/>
              </a:cxn>
              <a:cxn ang="0">
                <a:pos x="1280" y="75"/>
              </a:cxn>
              <a:cxn ang="0">
                <a:pos x="1957" y="1128"/>
              </a:cxn>
              <a:cxn ang="0">
                <a:pos x="2645" y="1633"/>
              </a:cxn>
            </a:cxnLst>
            <a:rect l="0" t="0" r="r" b="b"/>
            <a:pathLst>
              <a:path w="2645" h="1931">
                <a:moveTo>
                  <a:pt x="0" y="1931"/>
                </a:moveTo>
                <a:cubicBezTo>
                  <a:pt x="109" y="1458"/>
                  <a:pt x="218" y="985"/>
                  <a:pt x="431" y="676"/>
                </a:cubicBezTo>
                <a:cubicBezTo>
                  <a:pt x="644" y="367"/>
                  <a:pt x="1026" y="0"/>
                  <a:pt x="1280" y="75"/>
                </a:cubicBezTo>
                <a:cubicBezTo>
                  <a:pt x="1534" y="150"/>
                  <a:pt x="1730" y="868"/>
                  <a:pt x="1957" y="1128"/>
                </a:cubicBezTo>
                <a:cubicBezTo>
                  <a:pt x="2184" y="1388"/>
                  <a:pt x="2414" y="1510"/>
                  <a:pt x="2645" y="1633"/>
                </a:cubicBezTo>
              </a:path>
            </a:pathLst>
          </a:custGeom>
          <a:noFill/>
          <a:ln w="38100">
            <a:solidFill>
              <a:srgbClr val="FFC000"/>
            </a:solidFill>
            <a:round/>
            <a:headEnd type="oval" w="sm" len="sm"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sp>
        <p:nvSpPr>
          <p:cNvPr id="124" name="Freeform 12"/>
          <p:cNvSpPr>
            <a:spLocks/>
          </p:cNvSpPr>
          <p:nvPr/>
        </p:nvSpPr>
        <p:spPr bwMode="auto">
          <a:xfrm>
            <a:off x="2214546" y="5446519"/>
            <a:ext cx="1795604" cy="714305"/>
          </a:xfrm>
          <a:custGeom>
            <a:avLst/>
            <a:gdLst/>
            <a:ahLst/>
            <a:cxnLst>
              <a:cxn ang="0">
                <a:pos x="0" y="1931"/>
              </a:cxn>
              <a:cxn ang="0">
                <a:pos x="431" y="676"/>
              </a:cxn>
              <a:cxn ang="0">
                <a:pos x="1280" y="75"/>
              </a:cxn>
              <a:cxn ang="0">
                <a:pos x="1957" y="1128"/>
              </a:cxn>
              <a:cxn ang="0">
                <a:pos x="2645" y="1633"/>
              </a:cxn>
            </a:cxnLst>
            <a:rect l="0" t="0" r="r" b="b"/>
            <a:pathLst>
              <a:path w="2645" h="1931">
                <a:moveTo>
                  <a:pt x="0" y="1931"/>
                </a:moveTo>
                <a:cubicBezTo>
                  <a:pt x="109" y="1458"/>
                  <a:pt x="218" y="985"/>
                  <a:pt x="431" y="676"/>
                </a:cubicBezTo>
                <a:cubicBezTo>
                  <a:pt x="644" y="367"/>
                  <a:pt x="1026" y="0"/>
                  <a:pt x="1280" y="75"/>
                </a:cubicBezTo>
                <a:cubicBezTo>
                  <a:pt x="1534" y="150"/>
                  <a:pt x="1730" y="868"/>
                  <a:pt x="1957" y="1128"/>
                </a:cubicBezTo>
                <a:cubicBezTo>
                  <a:pt x="2184" y="1388"/>
                  <a:pt x="2414" y="1510"/>
                  <a:pt x="2645" y="1633"/>
                </a:cubicBezTo>
              </a:path>
            </a:pathLst>
          </a:custGeom>
          <a:noFill/>
          <a:ln w="38100">
            <a:solidFill>
              <a:srgbClr val="FF0000"/>
            </a:solidFill>
            <a:round/>
            <a:headEnd type="oval" w="sm" len="sm"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grpSp>
        <p:nvGrpSpPr>
          <p:cNvPr id="125" name="Gruppo 124"/>
          <p:cNvGrpSpPr/>
          <p:nvPr/>
        </p:nvGrpSpPr>
        <p:grpSpPr>
          <a:xfrm>
            <a:off x="5346033" y="4433016"/>
            <a:ext cx="654727" cy="727452"/>
            <a:chOff x="5346033" y="4416060"/>
            <a:chExt cx="654727" cy="727452"/>
          </a:xfrm>
        </p:grpSpPr>
        <p:sp>
          <p:nvSpPr>
            <p:cNvPr id="126" name="Text Box 9"/>
            <p:cNvSpPr txBox="1">
              <a:spLocks noChangeArrowheads="1"/>
            </p:cNvSpPr>
            <p:nvPr/>
          </p:nvSpPr>
          <p:spPr bwMode="auto">
            <a:xfrm>
              <a:off x="5346033" y="4653858"/>
              <a:ext cx="654727" cy="4896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25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P</a:t>
              </a:r>
              <a:r>
                <a:rPr kumimoji="0" lang="it-IT" sz="25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P</a:t>
              </a:r>
              <a:endParaRPr kumimoji="0" lang="it-IT" sz="25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7" name="Oval 11"/>
            <p:cNvSpPr>
              <a:spLocks noChangeArrowheads="1"/>
            </p:cNvSpPr>
            <p:nvPr/>
          </p:nvSpPr>
          <p:spPr bwMode="auto">
            <a:xfrm>
              <a:off x="5357818" y="4416060"/>
              <a:ext cx="155525" cy="155948"/>
            </a:xfrm>
            <a:prstGeom prst="ellipse">
              <a:avLst/>
            </a:prstGeom>
            <a:solidFill>
              <a:srgbClr val="95B3D7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</p:grpSp>
      <p:grpSp>
        <p:nvGrpSpPr>
          <p:cNvPr id="128" name="Gruppo 127"/>
          <p:cNvGrpSpPr/>
          <p:nvPr/>
        </p:nvGrpSpPr>
        <p:grpSpPr>
          <a:xfrm>
            <a:off x="3643306" y="3776495"/>
            <a:ext cx="2786082" cy="1884039"/>
            <a:chOff x="3643306" y="3759539"/>
            <a:chExt cx="2786082" cy="1884039"/>
          </a:xfrm>
        </p:grpSpPr>
        <p:grpSp>
          <p:nvGrpSpPr>
            <p:cNvPr id="129" name="Gruppo 77"/>
            <p:cNvGrpSpPr/>
            <p:nvPr/>
          </p:nvGrpSpPr>
          <p:grpSpPr>
            <a:xfrm>
              <a:off x="3643306" y="4572008"/>
              <a:ext cx="1857388" cy="1071570"/>
              <a:chOff x="3643306" y="4572008"/>
              <a:chExt cx="1857388" cy="1071570"/>
            </a:xfrm>
          </p:grpSpPr>
          <p:sp>
            <p:nvSpPr>
              <p:cNvPr id="132" name="AutoShape 32"/>
              <p:cNvSpPr>
                <a:spLocks noChangeShapeType="1"/>
              </p:cNvSpPr>
              <p:nvPr/>
            </p:nvSpPr>
            <p:spPr bwMode="auto">
              <a:xfrm>
                <a:off x="5429255" y="4572008"/>
                <a:ext cx="0" cy="1000132"/>
              </a:xfrm>
              <a:prstGeom prst="straightConnector1">
                <a:avLst/>
              </a:prstGeom>
              <a:noFill/>
              <a:ln w="6350">
                <a:solidFill>
                  <a:srgbClr val="000000"/>
                </a:solidFill>
                <a:prstDash val="dash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t-IT" sz="2500"/>
              </a:p>
            </p:txBody>
          </p:sp>
          <p:sp>
            <p:nvSpPr>
              <p:cNvPr id="133" name="AutoShape 25"/>
              <p:cNvSpPr>
                <a:spLocks noChangeShapeType="1"/>
              </p:cNvSpPr>
              <p:nvPr/>
            </p:nvSpPr>
            <p:spPr bwMode="auto">
              <a:xfrm>
                <a:off x="3643306" y="5123240"/>
                <a:ext cx="1785950" cy="448900"/>
              </a:xfrm>
              <a:prstGeom prst="straightConnector1">
                <a:avLst/>
              </a:prstGeom>
              <a:noFill/>
              <a:ln w="6350">
                <a:solidFill>
                  <a:srgbClr val="000000"/>
                </a:solidFill>
                <a:prstDash val="dash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t-IT" sz="2500"/>
              </a:p>
            </p:txBody>
          </p:sp>
          <p:sp>
            <p:nvSpPr>
              <p:cNvPr id="134" name="Oval 24"/>
              <p:cNvSpPr>
                <a:spLocks noChangeArrowheads="1"/>
              </p:cNvSpPr>
              <p:nvPr/>
            </p:nvSpPr>
            <p:spPr bwMode="auto">
              <a:xfrm>
                <a:off x="5408249" y="5550882"/>
                <a:ext cx="92445" cy="92696"/>
              </a:xfrm>
              <a:prstGeom prst="ellipse">
                <a:avLst/>
              </a:prstGeom>
              <a:solidFill>
                <a:srgbClr val="95B3D7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t-IT" sz="2500"/>
              </a:p>
            </p:txBody>
          </p:sp>
        </p:grpSp>
        <p:sp>
          <p:nvSpPr>
            <p:cNvPr id="130" name="AutoShape 22"/>
            <p:cNvSpPr>
              <a:spLocks noChangeShapeType="1"/>
            </p:cNvSpPr>
            <p:nvPr/>
          </p:nvSpPr>
          <p:spPr bwMode="auto">
            <a:xfrm flipV="1">
              <a:off x="5511466" y="3831515"/>
              <a:ext cx="825478" cy="597617"/>
            </a:xfrm>
            <a:prstGeom prst="straightConnector1">
              <a:avLst/>
            </a:prstGeom>
            <a:noFill/>
            <a:ln w="6350">
              <a:solidFill>
                <a:srgbClr val="000000"/>
              </a:solidFill>
              <a:prstDash val="dash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131" name="Oval 18"/>
            <p:cNvSpPr>
              <a:spLocks noChangeArrowheads="1"/>
            </p:cNvSpPr>
            <p:nvPr/>
          </p:nvSpPr>
          <p:spPr bwMode="auto">
            <a:xfrm>
              <a:off x="6336943" y="3759539"/>
              <a:ext cx="92445" cy="92696"/>
            </a:xfrm>
            <a:prstGeom prst="ellipse">
              <a:avLst/>
            </a:prstGeom>
            <a:solidFill>
              <a:srgbClr val="95B3D7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</p:grpSp>
      <p:sp>
        <p:nvSpPr>
          <p:cNvPr id="135" name="CasellaDiTesto 134"/>
          <p:cNvSpPr txBox="1"/>
          <p:nvPr/>
        </p:nvSpPr>
        <p:spPr>
          <a:xfrm>
            <a:off x="1643042" y="3155662"/>
            <a:ext cx="22788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u="sng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Capacity Curve:</a:t>
            </a:r>
          </a:p>
          <a:p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C = </a:t>
            </a:r>
            <a:r>
              <a:rPr lang="it-IT" sz="2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C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 {u, w, </a:t>
            </a:r>
            <a:r>
              <a:rPr lang="el-GR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μ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}</a:t>
            </a:r>
          </a:p>
        </p:txBody>
      </p:sp>
      <p:sp>
        <p:nvSpPr>
          <p:cNvPr id="136" name="CasellaDiTesto 135"/>
          <p:cNvSpPr txBox="1"/>
          <p:nvPr/>
        </p:nvSpPr>
        <p:spPr>
          <a:xfrm>
            <a:off x="1643042" y="2353467"/>
            <a:ext cx="23574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u="sng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Spectral Surface:</a:t>
            </a:r>
          </a:p>
          <a:p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S = </a:t>
            </a:r>
            <a:r>
              <a:rPr lang="it-IT" sz="2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S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 {S</a:t>
            </a:r>
            <a:r>
              <a:rPr lang="it-IT" sz="2200" baseline="-25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D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, </a:t>
            </a:r>
            <a:r>
              <a:rPr lang="it-IT" sz="2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PsE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, </a:t>
            </a:r>
            <a:r>
              <a:rPr lang="el-GR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μ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}</a:t>
            </a:r>
          </a:p>
        </p:txBody>
      </p:sp>
      <p:sp>
        <p:nvSpPr>
          <p:cNvPr id="138" name="CasellaDiTesto 137"/>
          <p:cNvSpPr txBox="1"/>
          <p:nvPr/>
        </p:nvSpPr>
        <p:spPr>
          <a:xfrm>
            <a:off x="6215074" y="1463748"/>
            <a:ext cx="27146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Bi-linearization</a:t>
            </a:r>
            <a:r>
              <a:rPr lang="en-US" sz="22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 of capacity curve represents crucial step</a:t>
            </a:r>
          </a:p>
        </p:txBody>
      </p:sp>
      <p:sp>
        <p:nvSpPr>
          <p:cNvPr id="139" name="Text Box 9"/>
          <p:cNvSpPr txBox="1">
            <a:spLocks noChangeArrowheads="1"/>
          </p:cNvSpPr>
          <p:nvPr/>
        </p:nvSpPr>
        <p:spPr bwMode="auto">
          <a:xfrm>
            <a:off x="5214942" y="3225098"/>
            <a:ext cx="654727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C</a:t>
            </a:r>
            <a:endParaRPr kumimoji="0" lang="it-IT" sz="25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7" grpId="0"/>
      <p:bldP spid="108" grpId="0"/>
      <p:bldP spid="109" grpId="0"/>
      <p:bldP spid="110" grpId="0" animBg="1"/>
      <p:bldP spid="111" grpId="0" animBg="1"/>
      <p:bldP spid="112" grpId="0" animBg="1"/>
      <p:bldP spid="121" grpId="0" animBg="1"/>
      <p:bldP spid="122" grpId="0" animBg="1"/>
      <p:bldP spid="123" grpId="0" animBg="1"/>
      <p:bldP spid="124" grpId="0" animBg="1"/>
      <p:bldP spid="135" grpId="0"/>
      <p:bldP spid="136" grpId="0"/>
      <p:bldP spid="138" grpId="0"/>
      <p:bldP spid="13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Procedure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Static Procedure and Performance Point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52" cy="15234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Procedure Energy-B:</a:t>
            </a:r>
          </a:p>
          <a:p>
            <a:endParaRPr lang="en-US" sz="500" b="1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This procedure is base on a preliminary elastic pushover analysis (</a:t>
            </a:r>
            <a:r>
              <a:rPr lang="en-US" sz="2200" dirty="0" smtClean="0">
                <a:latin typeface="Garamond"/>
              </a:rPr>
              <a:t>≈ </a:t>
            </a:r>
            <a:r>
              <a:rPr lang="en-US" sz="2200" dirty="0" smtClean="0">
                <a:latin typeface="Garamond" pitchFamily="18" charset="0"/>
              </a:rPr>
              <a:t>linear static analysis) with the aim of knowing </a:t>
            </a:r>
            <a:r>
              <a:rPr lang="it-IT" sz="2200" b="1" dirty="0" smtClean="0">
                <a:latin typeface="Garamond" pitchFamily="18" charset="0"/>
              </a:rPr>
              <a:t>T-</a:t>
            </a:r>
            <a:r>
              <a:rPr lang="en-US" sz="2200" b="1" dirty="0" smtClean="0">
                <a:latin typeface="Garamond" pitchFamily="18" charset="0"/>
              </a:rPr>
              <a:t>value</a:t>
            </a:r>
            <a:r>
              <a:rPr lang="it-IT" sz="2200" b="1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when ductility</a:t>
            </a:r>
            <a:r>
              <a:rPr lang="it-IT" sz="2200" dirty="0" smtClean="0">
                <a:latin typeface="Garamond" pitchFamily="18" charset="0"/>
              </a:rPr>
              <a:t> </a:t>
            </a:r>
            <a:r>
              <a:rPr lang="el-GR" sz="2200" b="1" dirty="0" smtClean="0">
                <a:latin typeface="Garamond" pitchFamily="18" charset="0"/>
              </a:rPr>
              <a:t>μ</a:t>
            </a:r>
            <a:r>
              <a:rPr lang="it-IT" sz="2200" b="1" dirty="0" smtClean="0">
                <a:latin typeface="Garamond" pitchFamily="18" charset="0"/>
              </a:rPr>
              <a:t> = 1.0</a:t>
            </a:r>
            <a:r>
              <a:rPr lang="it-IT" sz="2200" dirty="0" smtClean="0">
                <a:latin typeface="Garamond" pitchFamily="18" charset="0"/>
              </a:rPr>
              <a:t> (</a:t>
            </a:r>
            <a:r>
              <a:rPr lang="en-US" sz="2200" dirty="0" smtClean="0">
                <a:latin typeface="Garamond" pitchFamily="18" charset="0"/>
              </a:rPr>
              <a:t>elastic</a:t>
            </a:r>
            <a:r>
              <a:rPr lang="it-IT" sz="2200" dirty="0" smtClean="0">
                <a:latin typeface="Garamond" pitchFamily="18" charset="0"/>
              </a:rPr>
              <a:t> case)</a:t>
            </a:r>
            <a:endParaRPr lang="en-US" sz="2200" b="1" dirty="0" smtClean="0"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60" name="CasellaDiTesto 59"/>
          <p:cNvSpPr txBox="1"/>
          <p:nvPr/>
        </p:nvSpPr>
        <p:spPr>
          <a:xfrm>
            <a:off x="1428728" y="2643182"/>
            <a:ext cx="757242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Since elastic performance has been evaluated, the period </a:t>
            </a:r>
            <a:r>
              <a:rPr lang="en-US" sz="2200" b="1" dirty="0" smtClean="0">
                <a:latin typeface="Garamond" pitchFamily="18" charset="0"/>
              </a:rPr>
              <a:t>T = T</a:t>
            </a:r>
            <a:r>
              <a:rPr lang="en-US" sz="2200" b="1" baseline="-25000" dirty="0" smtClean="0">
                <a:latin typeface="Garamond" pitchFamily="18" charset="0"/>
              </a:rPr>
              <a:t>e</a:t>
            </a:r>
            <a:r>
              <a:rPr lang="en-US" sz="2200" b="1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is defined</a:t>
            </a:r>
          </a:p>
        </p:txBody>
      </p:sp>
      <p:sp>
        <p:nvSpPr>
          <p:cNvPr id="62" name="CasellaDiTesto 61"/>
          <p:cNvSpPr txBox="1"/>
          <p:nvPr/>
        </p:nvSpPr>
        <p:spPr>
          <a:xfrm>
            <a:off x="1428728" y="3464012"/>
            <a:ext cx="757242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Moving from the elastic performance point, the intersection of </a:t>
            </a:r>
            <a:r>
              <a:rPr lang="en-US" sz="2200" b="1" dirty="0" smtClean="0">
                <a:latin typeface="Garamond" pitchFamily="18" charset="0"/>
              </a:rPr>
              <a:t>constant-period curve </a:t>
            </a:r>
            <a:r>
              <a:rPr lang="en-US" sz="2200" dirty="0" smtClean="0">
                <a:latin typeface="Garamond" pitchFamily="18" charset="0"/>
              </a:rPr>
              <a:t>and energy capacity curve represents the inelastic performance point  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Figura a mano libera 271"/>
          <p:cNvSpPr/>
          <p:nvPr/>
        </p:nvSpPr>
        <p:spPr>
          <a:xfrm>
            <a:off x="2906973" y="5049672"/>
            <a:ext cx="3111690" cy="1624083"/>
          </a:xfrm>
          <a:custGeom>
            <a:avLst/>
            <a:gdLst>
              <a:gd name="connsiteX0" fmla="*/ 3111690 w 3111690"/>
              <a:gd name="connsiteY0" fmla="*/ 0 h 1624083"/>
              <a:gd name="connsiteX1" fmla="*/ 2442949 w 3111690"/>
              <a:gd name="connsiteY1" fmla="*/ 696035 h 1624083"/>
              <a:gd name="connsiteX2" fmla="*/ 1214651 w 3111690"/>
              <a:gd name="connsiteY2" fmla="*/ 1364776 h 1624083"/>
              <a:gd name="connsiteX3" fmla="*/ 0 w 3111690"/>
              <a:gd name="connsiteY3" fmla="*/ 1624083 h 1624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11690" h="1624083">
                <a:moveTo>
                  <a:pt x="3111690" y="0"/>
                </a:moveTo>
                <a:cubicBezTo>
                  <a:pt x="2935406" y="234286"/>
                  <a:pt x="2759122" y="468572"/>
                  <a:pt x="2442949" y="696035"/>
                </a:cubicBezTo>
                <a:cubicBezTo>
                  <a:pt x="2126776" y="923498"/>
                  <a:pt x="1621809" y="1210101"/>
                  <a:pt x="1214651" y="1364776"/>
                </a:cubicBezTo>
                <a:cubicBezTo>
                  <a:pt x="807493" y="1519451"/>
                  <a:pt x="403746" y="1571767"/>
                  <a:pt x="0" y="1624083"/>
                </a:cubicBezTo>
              </a:path>
            </a:pathLst>
          </a:custGeom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Procedure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Static Procedure and Performance Point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Procedure Energy-B:</a:t>
            </a:r>
          </a:p>
        </p:txBody>
      </p:sp>
      <p:grpSp>
        <p:nvGrpSpPr>
          <p:cNvPr id="207" name="Gruppo 206"/>
          <p:cNvGrpSpPr/>
          <p:nvPr/>
        </p:nvGrpSpPr>
        <p:grpSpPr>
          <a:xfrm>
            <a:off x="1214414" y="1785926"/>
            <a:ext cx="7929587" cy="4731864"/>
            <a:chOff x="1214414" y="1768970"/>
            <a:chExt cx="7929587" cy="4731864"/>
          </a:xfrm>
        </p:grpSpPr>
        <p:sp>
          <p:nvSpPr>
            <p:cNvPr id="208" name="Text Box 31"/>
            <p:cNvSpPr txBox="1">
              <a:spLocks noChangeArrowheads="1"/>
            </p:cNvSpPr>
            <p:nvPr/>
          </p:nvSpPr>
          <p:spPr bwMode="auto">
            <a:xfrm>
              <a:off x="7770380" y="5190002"/>
              <a:ext cx="1373621" cy="4896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25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 (u, S</a:t>
              </a:r>
              <a:r>
                <a:rPr kumimoji="0" lang="it-IT" sz="2500" b="0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D</a:t>
              </a:r>
              <a:r>
                <a:rPr kumimoji="0" lang="it-IT" sz="25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)</a:t>
              </a:r>
              <a:endParaRPr kumimoji="0" lang="it-IT" sz="2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9" name="AutoShape 30"/>
            <p:cNvSpPr>
              <a:spLocks noChangeShapeType="1"/>
            </p:cNvSpPr>
            <p:nvPr/>
          </p:nvSpPr>
          <p:spPr bwMode="auto">
            <a:xfrm>
              <a:off x="4701214" y="4217238"/>
              <a:ext cx="3623835" cy="97276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210" name="AutoShape 29"/>
            <p:cNvSpPr>
              <a:spLocks noChangeShapeType="1"/>
            </p:cNvSpPr>
            <p:nvPr/>
          </p:nvSpPr>
          <p:spPr bwMode="auto">
            <a:xfrm flipH="1">
              <a:off x="1967023" y="4215057"/>
              <a:ext cx="2720052" cy="2135282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211" name="AutoShape 28"/>
            <p:cNvSpPr>
              <a:spLocks noChangeShapeType="1"/>
            </p:cNvSpPr>
            <p:nvPr/>
          </p:nvSpPr>
          <p:spPr bwMode="auto">
            <a:xfrm flipV="1">
              <a:off x="4687075" y="1768970"/>
              <a:ext cx="1088" cy="2446087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212" name="Text Box 27"/>
            <p:cNvSpPr txBox="1">
              <a:spLocks noChangeArrowheads="1"/>
            </p:cNvSpPr>
            <p:nvPr/>
          </p:nvSpPr>
          <p:spPr bwMode="auto">
            <a:xfrm>
              <a:off x="3409162" y="1813682"/>
              <a:ext cx="1373621" cy="4896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25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 (w, </a:t>
              </a:r>
              <a:r>
                <a:rPr kumimoji="0" lang="it-IT" sz="2500" b="0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PsE</a:t>
              </a:r>
              <a:r>
                <a:rPr kumimoji="0" lang="it-IT" sz="25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)</a:t>
              </a:r>
              <a:endParaRPr kumimoji="0" lang="it-IT" sz="2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13" name="Text Box 26"/>
            <p:cNvSpPr txBox="1">
              <a:spLocks noChangeArrowheads="1"/>
            </p:cNvSpPr>
            <p:nvPr/>
          </p:nvSpPr>
          <p:spPr bwMode="auto">
            <a:xfrm>
              <a:off x="1214414" y="6011180"/>
              <a:ext cx="1031031" cy="4896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25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 (μ)</a:t>
              </a:r>
              <a:endParaRPr kumimoji="0" lang="it-IT" sz="2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14" name="Text Box 37"/>
          <p:cNvSpPr txBox="1">
            <a:spLocks noChangeArrowheads="1"/>
          </p:cNvSpPr>
          <p:nvPr/>
        </p:nvSpPr>
        <p:spPr bwMode="auto">
          <a:xfrm>
            <a:off x="7085903" y="4017460"/>
            <a:ext cx="557931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μ</a:t>
            </a:r>
            <a:r>
              <a:rPr kumimoji="0" lang="it-IT" sz="2500" b="1" i="0" u="none" strike="noStrike" cap="none" normalizeH="0" baseline="-30000" dirty="0" smtClean="0">
                <a:ln>
                  <a:noFill/>
                </a:ln>
                <a:solidFill>
                  <a:srgbClr val="0099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1</a:t>
            </a:r>
            <a:endParaRPr kumimoji="0" lang="it-IT" sz="2500" b="1" i="0" u="none" strike="noStrike" cap="none" normalizeH="0" baseline="0" dirty="0" smtClean="0">
              <a:ln>
                <a:noFill/>
              </a:ln>
              <a:solidFill>
                <a:srgbClr val="0099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5" name="Text Box 8"/>
          <p:cNvSpPr txBox="1">
            <a:spLocks noChangeArrowheads="1"/>
          </p:cNvSpPr>
          <p:nvPr/>
        </p:nvSpPr>
        <p:spPr bwMode="auto">
          <a:xfrm>
            <a:off x="6085771" y="4643446"/>
            <a:ext cx="557931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μ</a:t>
            </a:r>
            <a:r>
              <a:rPr kumimoji="0" lang="it-IT" sz="2500" b="1" i="0" u="none" strike="noStrike" cap="none" normalizeH="0" baseline="-30000" dirty="0" smtClean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2</a:t>
            </a:r>
            <a:endParaRPr kumimoji="0" lang="it-IT" sz="2500" b="1" i="0" u="none" strike="noStrike" cap="none" normalizeH="0" baseline="0" dirty="0" smtClean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17" name="Text Box 6"/>
          <p:cNvSpPr txBox="1">
            <a:spLocks noChangeArrowheads="1"/>
          </p:cNvSpPr>
          <p:nvPr/>
        </p:nvSpPr>
        <p:spPr bwMode="auto">
          <a:xfrm>
            <a:off x="4000363" y="5813822"/>
            <a:ext cx="557931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μ</a:t>
            </a:r>
            <a:r>
              <a:rPr kumimoji="0" lang="it-IT" sz="2500" b="1" i="0" u="none" strike="noStrike" cap="none" normalizeH="0" baseline="-30000" dirty="0" smtClean="0">
                <a:ln>
                  <a:noFill/>
                </a:ln>
                <a:solidFill>
                  <a:srgbClr val="FF00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4</a:t>
            </a:r>
            <a:endParaRPr kumimoji="0" lang="it-IT" sz="25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43" name="CasellaDiTesto 242"/>
          <p:cNvSpPr txBox="1"/>
          <p:nvPr/>
        </p:nvSpPr>
        <p:spPr>
          <a:xfrm>
            <a:off x="1643042" y="3155662"/>
            <a:ext cx="25717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u="sng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Capacity Curve:</a:t>
            </a:r>
          </a:p>
          <a:p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C</a:t>
            </a:r>
            <a:r>
              <a:rPr lang="it-IT" sz="2200" baseline="-25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e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 = C {u, w, </a:t>
            </a:r>
            <a:r>
              <a:rPr lang="el-GR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μ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=1}</a:t>
            </a:r>
          </a:p>
        </p:txBody>
      </p:sp>
      <p:sp>
        <p:nvSpPr>
          <p:cNvPr id="244" name="CasellaDiTesto 243"/>
          <p:cNvSpPr txBox="1"/>
          <p:nvPr/>
        </p:nvSpPr>
        <p:spPr>
          <a:xfrm>
            <a:off x="1643042" y="2353467"/>
            <a:ext cx="23574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u="sng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Spectral Surface:</a:t>
            </a:r>
          </a:p>
          <a:p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S = </a:t>
            </a:r>
            <a:r>
              <a:rPr lang="it-IT" sz="2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S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 {S</a:t>
            </a:r>
            <a:r>
              <a:rPr lang="it-IT" sz="2200" baseline="-25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D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, </a:t>
            </a:r>
            <a:r>
              <a:rPr lang="it-IT" sz="2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PsE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, </a:t>
            </a:r>
            <a:r>
              <a:rPr lang="el-GR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μ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}</a:t>
            </a:r>
          </a:p>
        </p:txBody>
      </p:sp>
      <p:sp>
        <p:nvSpPr>
          <p:cNvPr id="245" name="CasellaDiTesto 244"/>
          <p:cNvSpPr txBox="1"/>
          <p:nvPr/>
        </p:nvSpPr>
        <p:spPr>
          <a:xfrm>
            <a:off x="5572132" y="1357298"/>
            <a:ext cx="33575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Preliminary linear analysis</a:t>
            </a:r>
            <a:r>
              <a:rPr lang="en-US" sz="22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 is required  to evaluate elastic performance</a:t>
            </a:r>
          </a:p>
        </p:txBody>
      </p:sp>
      <p:sp>
        <p:nvSpPr>
          <p:cNvPr id="247" name="Freeform 23"/>
          <p:cNvSpPr>
            <a:spLocks/>
          </p:cNvSpPr>
          <p:nvPr/>
        </p:nvSpPr>
        <p:spPr bwMode="auto">
          <a:xfrm>
            <a:off x="4286248" y="2259512"/>
            <a:ext cx="1847864" cy="2383934"/>
          </a:xfrm>
          <a:custGeom>
            <a:avLst/>
            <a:gdLst/>
            <a:ahLst/>
            <a:cxnLst>
              <a:cxn ang="0">
                <a:pos x="0" y="1480"/>
              </a:cxn>
              <a:cxn ang="0">
                <a:pos x="691" y="1482"/>
              </a:cxn>
              <a:cxn ang="0">
                <a:pos x="1367" y="1180"/>
              </a:cxn>
              <a:cxn ang="0">
                <a:pos x="1851" y="0"/>
              </a:cxn>
            </a:cxnLst>
            <a:rect l="0" t="0" r="r" b="b"/>
            <a:pathLst>
              <a:path w="1851" h="1532">
                <a:moveTo>
                  <a:pt x="0" y="1480"/>
                </a:moveTo>
                <a:cubicBezTo>
                  <a:pt x="231" y="1506"/>
                  <a:pt x="463" y="1532"/>
                  <a:pt x="691" y="1482"/>
                </a:cubicBezTo>
                <a:cubicBezTo>
                  <a:pt x="919" y="1432"/>
                  <a:pt x="1174" y="1427"/>
                  <a:pt x="1367" y="1180"/>
                </a:cubicBezTo>
                <a:cubicBezTo>
                  <a:pt x="1560" y="933"/>
                  <a:pt x="1705" y="466"/>
                  <a:pt x="1851" y="0"/>
                </a:cubicBezTo>
              </a:path>
            </a:pathLst>
          </a:custGeom>
          <a:noFill/>
          <a:ln w="4445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 dirty="0"/>
          </a:p>
        </p:txBody>
      </p:sp>
      <p:sp>
        <p:nvSpPr>
          <p:cNvPr id="249" name="Text Box 9"/>
          <p:cNvSpPr txBox="1">
            <a:spLocks noChangeArrowheads="1"/>
          </p:cNvSpPr>
          <p:nvPr/>
        </p:nvSpPr>
        <p:spPr bwMode="auto">
          <a:xfrm>
            <a:off x="5286380" y="2714620"/>
            <a:ext cx="785818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P</a:t>
            </a:r>
            <a:r>
              <a:rPr kumimoji="0" lang="it-IT" sz="2500" b="1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E</a:t>
            </a:r>
            <a:endParaRPr kumimoji="0" lang="it-IT" sz="25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58" name="AutoShape 30"/>
          <p:cNvSpPr>
            <a:spLocks noChangeShapeType="1"/>
          </p:cNvSpPr>
          <p:nvPr/>
        </p:nvSpPr>
        <p:spPr bwMode="auto">
          <a:xfrm>
            <a:off x="4286249" y="4572008"/>
            <a:ext cx="1857388" cy="500066"/>
          </a:xfrm>
          <a:prstGeom prst="straightConnector1">
            <a:avLst/>
          </a:prstGeom>
          <a:noFill/>
          <a:ln w="28575" cap="sq">
            <a:solidFill>
              <a:schemeClr val="tx1">
                <a:lumMod val="65000"/>
                <a:lumOff val="35000"/>
              </a:schemeClr>
            </a:solidFill>
            <a:prstDash val="sysDot"/>
            <a:round/>
            <a:headEnd/>
            <a:tailEnd type="none" w="med" len="med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grpSp>
        <p:nvGrpSpPr>
          <p:cNvPr id="59" name="Gruppo 58"/>
          <p:cNvGrpSpPr/>
          <p:nvPr/>
        </p:nvGrpSpPr>
        <p:grpSpPr>
          <a:xfrm>
            <a:off x="5979753" y="3000372"/>
            <a:ext cx="92445" cy="2071702"/>
            <a:chOff x="5979753" y="3000372"/>
            <a:chExt cx="92445" cy="2071702"/>
          </a:xfrm>
        </p:grpSpPr>
        <p:sp>
          <p:nvSpPr>
            <p:cNvPr id="259" name="AutoShape 32"/>
            <p:cNvSpPr>
              <a:spLocks noChangeShapeType="1"/>
            </p:cNvSpPr>
            <p:nvPr/>
          </p:nvSpPr>
          <p:spPr bwMode="auto">
            <a:xfrm flipH="1">
              <a:off x="6000759" y="3000372"/>
              <a:ext cx="0" cy="2000264"/>
            </a:xfrm>
            <a:prstGeom prst="straightConnector1">
              <a:avLst/>
            </a:prstGeom>
            <a:noFill/>
            <a:ln w="6350">
              <a:solidFill>
                <a:srgbClr val="000000"/>
              </a:solidFill>
              <a:prstDash val="dash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260" name="Oval 24"/>
            <p:cNvSpPr>
              <a:spLocks noChangeArrowheads="1"/>
            </p:cNvSpPr>
            <p:nvPr/>
          </p:nvSpPr>
          <p:spPr bwMode="auto">
            <a:xfrm>
              <a:off x="5979753" y="4979378"/>
              <a:ext cx="92445" cy="92696"/>
            </a:xfrm>
            <a:prstGeom prst="ellipse">
              <a:avLst/>
            </a:prstGeom>
            <a:solidFill>
              <a:srgbClr val="99FF66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</p:grpSp>
      <p:sp>
        <p:nvSpPr>
          <p:cNvPr id="262" name="Figura a mano libera 261"/>
          <p:cNvSpPr/>
          <p:nvPr/>
        </p:nvSpPr>
        <p:spPr>
          <a:xfrm>
            <a:off x="2857488" y="2961564"/>
            <a:ext cx="3128536" cy="3182080"/>
          </a:xfrm>
          <a:custGeom>
            <a:avLst/>
            <a:gdLst>
              <a:gd name="connsiteX0" fmla="*/ 3057098 w 3057098"/>
              <a:gd name="connsiteY0" fmla="*/ 0 h 3111690"/>
              <a:gd name="connsiteX1" fmla="*/ 2565779 w 3057098"/>
              <a:gd name="connsiteY1" fmla="*/ 1624084 h 3111690"/>
              <a:gd name="connsiteX2" fmla="*/ 1924334 w 3057098"/>
              <a:gd name="connsiteY2" fmla="*/ 2347415 h 3111690"/>
              <a:gd name="connsiteX3" fmla="*/ 641445 w 3057098"/>
              <a:gd name="connsiteY3" fmla="*/ 2947917 h 3111690"/>
              <a:gd name="connsiteX4" fmla="*/ 0 w 3057098"/>
              <a:gd name="connsiteY4" fmla="*/ 3111690 h 3111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57098" h="3111690">
                <a:moveTo>
                  <a:pt x="3057098" y="0"/>
                </a:moveTo>
                <a:cubicBezTo>
                  <a:pt x="2905835" y="616424"/>
                  <a:pt x="2754573" y="1232848"/>
                  <a:pt x="2565779" y="1624084"/>
                </a:cubicBezTo>
                <a:cubicBezTo>
                  <a:pt x="2376985" y="2015320"/>
                  <a:pt x="2245056" y="2126776"/>
                  <a:pt x="1924334" y="2347415"/>
                </a:cubicBezTo>
                <a:cubicBezTo>
                  <a:pt x="1603612" y="2568054"/>
                  <a:pt x="962167" y="2820538"/>
                  <a:pt x="641445" y="2947917"/>
                </a:cubicBezTo>
                <a:cubicBezTo>
                  <a:pt x="320723" y="3075296"/>
                  <a:pt x="160361" y="3093493"/>
                  <a:pt x="0" y="3111690"/>
                </a:cubicBezTo>
              </a:path>
            </a:pathLst>
          </a:custGeom>
          <a:ln w="38100" cap="rnd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9" name="Figura a mano libera 268"/>
          <p:cNvSpPr/>
          <p:nvPr/>
        </p:nvSpPr>
        <p:spPr>
          <a:xfrm>
            <a:off x="2661313" y="4572000"/>
            <a:ext cx="2006221" cy="1842448"/>
          </a:xfrm>
          <a:custGeom>
            <a:avLst/>
            <a:gdLst>
              <a:gd name="connsiteX0" fmla="*/ 1624084 w 2006221"/>
              <a:gd name="connsiteY0" fmla="*/ 0 h 1842448"/>
              <a:gd name="connsiteX1" fmla="*/ 1965278 w 2006221"/>
              <a:gd name="connsiteY1" fmla="*/ 286603 h 1842448"/>
              <a:gd name="connsiteX2" fmla="*/ 1378424 w 2006221"/>
              <a:gd name="connsiteY2" fmla="*/ 1037230 h 1842448"/>
              <a:gd name="connsiteX3" fmla="*/ 0 w 2006221"/>
              <a:gd name="connsiteY3" fmla="*/ 1842448 h 1842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6221" h="1842448">
                <a:moveTo>
                  <a:pt x="1624084" y="0"/>
                </a:moveTo>
                <a:cubicBezTo>
                  <a:pt x="1815152" y="56865"/>
                  <a:pt x="2006221" y="113731"/>
                  <a:pt x="1965278" y="286603"/>
                </a:cubicBezTo>
                <a:cubicBezTo>
                  <a:pt x="1924335" y="459475"/>
                  <a:pt x="1705970" y="777923"/>
                  <a:pt x="1378424" y="1037230"/>
                </a:cubicBezTo>
                <a:cubicBezTo>
                  <a:pt x="1050878" y="1296537"/>
                  <a:pt x="525439" y="1569492"/>
                  <a:pt x="0" y="1842448"/>
                </a:cubicBezTo>
              </a:path>
            </a:pathLst>
          </a:cu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64" name="Gruppo 63"/>
          <p:cNvGrpSpPr/>
          <p:nvPr/>
        </p:nvGrpSpPr>
        <p:grpSpPr>
          <a:xfrm>
            <a:off x="3550861" y="5929330"/>
            <a:ext cx="92445" cy="664200"/>
            <a:chOff x="3550861" y="5929330"/>
            <a:chExt cx="92445" cy="664200"/>
          </a:xfrm>
        </p:grpSpPr>
        <p:sp>
          <p:nvSpPr>
            <p:cNvPr id="255" name="AutoShape 32"/>
            <p:cNvSpPr>
              <a:spLocks noChangeShapeType="1"/>
            </p:cNvSpPr>
            <p:nvPr/>
          </p:nvSpPr>
          <p:spPr bwMode="auto">
            <a:xfrm flipH="1">
              <a:off x="3571868" y="5929330"/>
              <a:ext cx="0" cy="642942"/>
            </a:xfrm>
            <a:prstGeom prst="straightConnector1">
              <a:avLst/>
            </a:prstGeom>
            <a:noFill/>
            <a:ln w="6350">
              <a:solidFill>
                <a:srgbClr val="000000"/>
              </a:solidFill>
              <a:prstDash val="dash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257" name="Oval 24"/>
            <p:cNvSpPr>
              <a:spLocks noChangeArrowheads="1"/>
            </p:cNvSpPr>
            <p:nvPr/>
          </p:nvSpPr>
          <p:spPr bwMode="auto">
            <a:xfrm>
              <a:off x="3550861" y="6500834"/>
              <a:ext cx="92445" cy="92696"/>
            </a:xfrm>
            <a:prstGeom prst="ellipse">
              <a:avLst/>
            </a:prstGeom>
            <a:solidFill>
              <a:srgbClr val="FF7C8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</p:grpSp>
      <p:grpSp>
        <p:nvGrpSpPr>
          <p:cNvPr id="63" name="Gruppo 62"/>
          <p:cNvGrpSpPr/>
          <p:nvPr/>
        </p:nvGrpSpPr>
        <p:grpSpPr>
          <a:xfrm>
            <a:off x="3286116" y="5286388"/>
            <a:ext cx="654727" cy="680066"/>
            <a:chOff x="3286116" y="5286388"/>
            <a:chExt cx="654727" cy="680066"/>
          </a:xfrm>
        </p:grpSpPr>
        <p:sp>
          <p:nvSpPr>
            <p:cNvPr id="234" name="Text Box 9"/>
            <p:cNvSpPr txBox="1">
              <a:spLocks noChangeArrowheads="1"/>
            </p:cNvSpPr>
            <p:nvPr/>
          </p:nvSpPr>
          <p:spPr bwMode="auto">
            <a:xfrm>
              <a:off x="3286116" y="5286388"/>
              <a:ext cx="654727" cy="4896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25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P</a:t>
              </a:r>
              <a:r>
                <a:rPr kumimoji="0" lang="it-IT" sz="25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P</a:t>
              </a:r>
              <a:endParaRPr kumimoji="0" lang="it-IT" sz="25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35" name="Oval 11"/>
            <p:cNvSpPr>
              <a:spLocks noChangeArrowheads="1"/>
            </p:cNvSpPr>
            <p:nvPr/>
          </p:nvSpPr>
          <p:spPr bwMode="auto">
            <a:xfrm>
              <a:off x="3500430" y="5786454"/>
              <a:ext cx="180000" cy="180000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</p:grpSp>
      <p:sp>
        <p:nvSpPr>
          <p:cNvPr id="216" name="Text Box 7"/>
          <p:cNvSpPr txBox="1">
            <a:spLocks noChangeArrowheads="1"/>
          </p:cNvSpPr>
          <p:nvPr/>
        </p:nvSpPr>
        <p:spPr bwMode="auto">
          <a:xfrm>
            <a:off x="4871325" y="5286388"/>
            <a:ext cx="557931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rgbClr val="FFC0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μ</a:t>
            </a:r>
            <a:r>
              <a:rPr kumimoji="0" lang="it-IT" sz="2500" b="1" i="0" u="none" strike="noStrike" cap="none" normalizeH="0" baseline="-30000" dirty="0" smtClean="0">
                <a:ln>
                  <a:noFill/>
                </a:ln>
                <a:solidFill>
                  <a:srgbClr val="FFC000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3</a:t>
            </a:r>
            <a:endParaRPr kumimoji="0" lang="it-IT" sz="2500" b="1" i="0" u="none" strike="noStrike" cap="none" normalizeH="0" baseline="0" dirty="0" smtClean="0">
              <a:ln>
                <a:noFill/>
              </a:ln>
              <a:solidFill>
                <a:srgbClr val="FFC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77" name="Text Box 9"/>
          <p:cNvSpPr txBox="1">
            <a:spLocks noChangeArrowheads="1"/>
          </p:cNvSpPr>
          <p:nvPr/>
        </p:nvSpPr>
        <p:spPr bwMode="auto">
          <a:xfrm>
            <a:off x="5500694" y="2010652"/>
            <a:ext cx="654727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C</a:t>
            </a:r>
            <a:r>
              <a:rPr kumimoji="0" lang="it-IT" sz="2500" b="1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e</a:t>
            </a:r>
            <a:endParaRPr kumimoji="0" lang="it-IT" sz="25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78" name="Text Box 9"/>
          <p:cNvSpPr txBox="1">
            <a:spLocks noChangeArrowheads="1"/>
          </p:cNvSpPr>
          <p:nvPr/>
        </p:nvSpPr>
        <p:spPr bwMode="auto">
          <a:xfrm>
            <a:off x="2071670" y="6225494"/>
            <a:ext cx="654727" cy="48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5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C</a:t>
            </a:r>
            <a:endParaRPr kumimoji="0" lang="it-IT" sz="25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29" name="Freeform 15"/>
          <p:cNvSpPr>
            <a:spLocks/>
          </p:cNvSpPr>
          <p:nvPr/>
        </p:nvSpPr>
        <p:spPr bwMode="auto">
          <a:xfrm>
            <a:off x="4286248" y="2445824"/>
            <a:ext cx="2876664" cy="2105837"/>
          </a:xfrm>
          <a:custGeom>
            <a:avLst/>
            <a:gdLst/>
            <a:ahLst/>
            <a:cxnLst>
              <a:cxn ang="0">
                <a:pos x="0" y="1931"/>
              </a:cxn>
              <a:cxn ang="0">
                <a:pos x="431" y="676"/>
              </a:cxn>
              <a:cxn ang="0">
                <a:pos x="1280" y="75"/>
              </a:cxn>
              <a:cxn ang="0">
                <a:pos x="1957" y="1128"/>
              </a:cxn>
              <a:cxn ang="0">
                <a:pos x="2645" y="1633"/>
              </a:cxn>
            </a:cxnLst>
            <a:rect l="0" t="0" r="r" b="b"/>
            <a:pathLst>
              <a:path w="2645" h="1931">
                <a:moveTo>
                  <a:pt x="0" y="1931"/>
                </a:moveTo>
                <a:cubicBezTo>
                  <a:pt x="109" y="1458"/>
                  <a:pt x="218" y="985"/>
                  <a:pt x="431" y="676"/>
                </a:cubicBezTo>
                <a:cubicBezTo>
                  <a:pt x="644" y="367"/>
                  <a:pt x="1026" y="0"/>
                  <a:pt x="1280" y="75"/>
                </a:cubicBezTo>
                <a:cubicBezTo>
                  <a:pt x="1534" y="150"/>
                  <a:pt x="1730" y="868"/>
                  <a:pt x="1957" y="1128"/>
                </a:cubicBezTo>
                <a:cubicBezTo>
                  <a:pt x="2184" y="1388"/>
                  <a:pt x="2414" y="1510"/>
                  <a:pt x="2645" y="1633"/>
                </a:cubicBezTo>
              </a:path>
            </a:pathLst>
          </a:custGeom>
          <a:noFill/>
          <a:ln w="38100">
            <a:solidFill>
              <a:srgbClr val="009900"/>
            </a:solidFill>
            <a:round/>
            <a:headEnd type="oval" w="sm" len="sm"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sp>
        <p:nvSpPr>
          <p:cNvPr id="230" name="Freeform 14"/>
          <p:cNvSpPr>
            <a:spLocks/>
          </p:cNvSpPr>
          <p:nvPr/>
        </p:nvSpPr>
        <p:spPr bwMode="auto">
          <a:xfrm>
            <a:off x="3567503" y="3575148"/>
            <a:ext cx="2504710" cy="1515854"/>
          </a:xfrm>
          <a:custGeom>
            <a:avLst/>
            <a:gdLst/>
            <a:ahLst/>
            <a:cxnLst>
              <a:cxn ang="0">
                <a:pos x="0" y="1931"/>
              </a:cxn>
              <a:cxn ang="0">
                <a:pos x="431" y="676"/>
              </a:cxn>
              <a:cxn ang="0">
                <a:pos x="1280" y="75"/>
              </a:cxn>
              <a:cxn ang="0">
                <a:pos x="1957" y="1128"/>
              </a:cxn>
              <a:cxn ang="0">
                <a:pos x="2645" y="1633"/>
              </a:cxn>
            </a:cxnLst>
            <a:rect l="0" t="0" r="r" b="b"/>
            <a:pathLst>
              <a:path w="2645" h="1931">
                <a:moveTo>
                  <a:pt x="0" y="1931"/>
                </a:moveTo>
                <a:cubicBezTo>
                  <a:pt x="109" y="1458"/>
                  <a:pt x="218" y="985"/>
                  <a:pt x="431" y="676"/>
                </a:cubicBezTo>
                <a:cubicBezTo>
                  <a:pt x="644" y="367"/>
                  <a:pt x="1026" y="0"/>
                  <a:pt x="1280" y="75"/>
                </a:cubicBezTo>
                <a:cubicBezTo>
                  <a:pt x="1534" y="150"/>
                  <a:pt x="1730" y="868"/>
                  <a:pt x="1957" y="1128"/>
                </a:cubicBezTo>
                <a:cubicBezTo>
                  <a:pt x="2184" y="1388"/>
                  <a:pt x="2414" y="1510"/>
                  <a:pt x="2645" y="1633"/>
                </a:cubicBezTo>
              </a:path>
            </a:pathLst>
          </a:custGeom>
          <a:noFill/>
          <a:ln w="38100">
            <a:solidFill>
              <a:srgbClr val="548DD4"/>
            </a:solidFill>
            <a:round/>
            <a:headEnd type="oval" w="sm" len="sm"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sp>
        <p:nvSpPr>
          <p:cNvPr id="231" name="Freeform 13"/>
          <p:cNvSpPr>
            <a:spLocks/>
          </p:cNvSpPr>
          <p:nvPr/>
        </p:nvSpPr>
        <p:spPr bwMode="auto">
          <a:xfrm>
            <a:off x="2962805" y="4355976"/>
            <a:ext cx="2056624" cy="1211593"/>
          </a:xfrm>
          <a:custGeom>
            <a:avLst/>
            <a:gdLst/>
            <a:ahLst/>
            <a:cxnLst>
              <a:cxn ang="0">
                <a:pos x="0" y="1931"/>
              </a:cxn>
              <a:cxn ang="0">
                <a:pos x="431" y="676"/>
              </a:cxn>
              <a:cxn ang="0">
                <a:pos x="1280" y="75"/>
              </a:cxn>
              <a:cxn ang="0">
                <a:pos x="1957" y="1128"/>
              </a:cxn>
              <a:cxn ang="0">
                <a:pos x="2645" y="1633"/>
              </a:cxn>
            </a:cxnLst>
            <a:rect l="0" t="0" r="r" b="b"/>
            <a:pathLst>
              <a:path w="2645" h="1931">
                <a:moveTo>
                  <a:pt x="0" y="1931"/>
                </a:moveTo>
                <a:cubicBezTo>
                  <a:pt x="109" y="1458"/>
                  <a:pt x="218" y="985"/>
                  <a:pt x="431" y="676"/>
                </a:cubicBezTo>
                <a:cubicBezTo>
                  <a:pt x="644" y="367"/>
                  <a:pt x="1026" y="0"/>
                  <a:pt x="1280" y="75"/>
                </a:cubicBezTo>
                <a:cubicBezTo>
                  <a:pt x="1534" y="150"/>
                  <a:pt x="1730" y="868"/>
                  <a:pt x="1957" y="1128"/>
                </a:cubicBezTo>
                <a:cubicBezTo>
                  <a:pt x="2184" y="1388"/>
                  <a:pt x="2414" y="1510"/>
                  <a:pt x="2645" y="1633"/>
                </a:cubicBezTo>
              </a:path>
            </a:pathLst>
          </a:custGeom>
          <a:noFill/>
          <a:ln w="38100">
            <a:solidFill>
              <a:srgbClr val="FFC000"/>
            </a:solidFill>
            <a:round/>
            <a:headEnd type="oval" w="sm" len="sm"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sp>
        <p:nvSpPr>
          <p:cNvPr id="232" name="Freeform 12"/>
          <p:cNvSpPr>
            <a:spLocks/>
          </p:cNvSpPr>
          <p:nvPr/>
        </p:nvSpPr>
        <p:spPr bwMode="auto">
          <a:xfrm>
            <a:off x="2214546" y="5446519"/>
            <a:ext cx="1795604" cy="714305"/>
          </a:xfrm>
          <a:custGeom>
            <a:avLst/>
            <a:gdLst/>
            <a:ahLst/>
            <a:cxnLst>
              <a:cxn ang="0">
                <a:pos x="0" y="1931"/>
              </a:cxn>
              <a:cxn ang="0">
                <a:pos x="431" y="676"/>
              </a:cxn>
              <a:cxn ang="0">
                <a:pos x="1280" y="75"/>
              </a:cxn>
              <a:cxn ang="0">
                <a:pos x="1957" y="1128"/>
              </a:cxn>
              <a:cxn ang="0">
                <a:pos x="2645" y="1633"/>
              </a:cxn>
            </a:cxnLst>
            <a:rect l="0" t="0" r="r" b="b"/>
            <a:pathLst>
              <a:path w="2645" h="1931">
                <a:moveTo>
                  <a:pt x="0" y="1931"/>
                </a:moveTo>
                <a:cubicBezTo>
                  <a:pt x="109" y="1458"/>
                  <a:pt x="218" y="985"/>
                  <a:pt x="431" y="676"/>
                </a:cubicBezTo>
                <a:cubicBezTo>
                  <a:pt x="644" y="367"/>
                  <a:pt x="1026" y="0"/>
                  <a:pt x="1280" y="75"/>
                </a:cubicBezTo>
                <a:cubicBezTo>
                  <a:pt x="1534" y="150"/>
                  <a:pt x="1730" y="868"/>
                  <a:pt x="1957" y="1128"/>
                </a:cubicBezTo>
                <a:cubicBezTo>
                  <a:pt x="2184" y="1388"/>
                  <a:pt x="2414" y="1510"/>
                  <a:pt x="2645" y="1633"/>
                </a:cubicBezTo>
              </a:path>
            </a:pathLst>
          </a:custGeom>
          <a:noFill/>
          <a:ln w="38100">
            <a:solidFill>
              <a:srgbClr val="FF0000"/>
            </a:solidFill>
            <a:round/>
            <a:headEnd type="oval" w="sm" len="sm"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sp>
        <p:nvSpPr>
          <p:cNvPr id="250" name="Oval 11"/>
          <p:cNvSpPr>
            <a:spLocks noChangeArrowheads="1"/>
          </p:cNvSpPr>
          <p:nvPr/>
        </p:nvSpPr>
        <p:spPr bwMode="auto">
          <a:xfrm>
            <a:off x="5916673" y="2844424"/>
            <a:ext cx="155525" cy="155948"/>
          </a:xfrm>
          <a:prstGeom prst="ellipse">
            <a:avLst/>
          </a:prstGeom>
          <a:solidFill>
            <a:srgbClr val="99FF66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 sz="2500"/>
          </a:p>
        </p:txBody>
      </p:sp>
      <p:grpSp>
        <p:nvGrpSpPr>
          <p:cNvPr id="60" name="Gruppo 59"/>
          <p:cNvGrpSpPr/>
          <p:nvPr/>
        </p:nvGrpSpPr>
        <p:grpSpPr>
          <a:xfrm>
            <a:off x="5500694" y="4500570"/>
            <a:ext cx="92445" cy="1092828"/>
            <a:chOff x="5500694" y="4500570"/>
            <a:chExt cx="92445" cy="1092828"/>
          </a:xfrm>
        </p:grpSpPr>
        <p:sp>
          <p:nvSpPr>
            <p:cNvPr id="273" name="AutoShape 32"/>
            <p:cNvSpPr>
              <a:spLocks noChangeShapeType="1"/>
            </p:cNvSpPr>
            <p:nvPr/>
          </p:nvSpPr>
          <p:spPr bwMode="auto">
            <a:xfrm>
              <a:off x="5572132" y="4572008"/>
              <a:ext cx="0" cy="978874"/>
            </a:xfrm>
            <a:prstGeom prst="straightConnector1">
              <a:avLst/>
            </a:prstGeom>
            <a:noFill/>
            <a:ln w="6350">
              <a:solidFill>
                <a:srgbClr val="000000"/>
              </a:solidFill>
              <a:prstDash val="dash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274" name="Oval 24"/>
            <p:cNvSpPr>
              <a:spLocks noChangeArrowheads="1"/>
            </p:cNvSpPr>
            <p:nvPr/>
          </p:nvSpPr>
          <p:spPr bwMode="auto">
            <a:xfrm>
              <a:off x="5500694" y="5500702"/>
              <a:ext cx="92445" cy="9269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263" name="Oval 24"/>
            <p:cNvSpPr>
              <a:spLocks noChangeArrowheads="1"/>
            </p:cNvSpPr>
            <p:nvPr/>
          </p:nvSpPr>
          <p:spPr bwMode="auto">
            <a:xfrm>
              <a:off x="5500694" y="4500570"/>
              <a:ext cx="92445" cy="92696"/>
            </a:xfrm>
            <a:prstGeom prst="ellipse">
              <a:avLst/>
            </a:prstGeom>
            <a:solidFill>
              <a:srgbClr val="95B3D7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</p:grpSp>
      <p:grpSp>
        <p:nvGrpSpPr>
          <p:cNvPr id="61" name="Gruppo 60"/>
          <p:cNvGrpSpPr/>
          <p:nvPr/>
        </p:nvGrpSpPr>
        <p:grpSpPr>
          <a:xfrm>
            <a:off x="4836745" y="5265130"/>
            <a:ext cx="92445" cy="828334"/>
            <a:chOff x="4836745" y="5265130"/>
            <a:chExt cx="92445" cy="828334"/>
          </a:xfrm>
        </p:grpSpPr>
        <p:sp>
          <p:nvSpPr>
            <p:cNvPr id="275" name="AutoShape 32"/>
            <p:cNvSpPr>
              <a:spLocks noChangeShapeType="1"/>
            </p:cNvSpPr>
            <p:nvPr/>
          </p:nvSpPr>
          <p:spPr bwMode="auto">
            <a:xfrm flipH="1">
              <a:off x="4878759" y="5429264"/>
              <a:ext cx="0" cy="642942"/>
            </a:xfrm>
            <a:prstGeom prst="straightConnector1">
              <a:avLst/>
            </a:prstGeom>
            <a:noFill/>
            <a:ln w="6350">
              <a:solidFill>
                <a:srgbClr val="000000"/>
              </a:solidFill>
              <a:prstDash val="dash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276" name="Oval 24"/>
            <p:cNvSpPr>
              <a:spLocks noChangeArrowheads="1"/>
            </p:cNvSpPr>
            <p:nvPr/>
          </p:nvSpPr>
          <p:spPr bwMode="auto">
            <a:xfrm>
              <a:off x="4836745" y="6000768"/>
              <a:ext cx="92445" cy="92696"/>
            </a:xfrm>
            <a:prstGeom prst="ellipse">
              <a:avLst/>
            </a:prstGeom>
            <a:solidFill>
              <a:srgbClr val="FFFF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  <p:sp>
          <p:nvSpPr>
            <p:cNvPr id="264" name="Oval 24"/>
            <p:cNvSpPr>
              <a:spLocks noChangeArrowheads="1"/>
            </p:cNvSpPr>
            <p:nvPr/>
          </p:nvSpPr>
          <p:spPr bwMode="auto">
            <a:xfrm>
              <a:off x="4836745" y="5265130"/>
              <a:ext cx="92445" cy="92696"/>
            </a:xfrm>
            <a:prstGeom prst="ellipse">
              <a:avLst/>
            </a:prstGeom>
            <a:solidFill>
              <a:srgbClr val="FFFF00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sz="2500"/>
            </a:p>
          </p:txBody>
        </p:sp>
      </p:grpSp>
      <p:sp>
        <p:nvSpPr>
          <p:cNvPr id="58" name="CasellaDiTesto 57"/>
          <p:cNvSpPr txBox="1"/>
          <p:nvPr/>
        </p:nvSpPr>
        <p:spPr>
          <a:xfrm>
            <a:off x="1643042" y="3855369"/>
            <a:ext cx="2571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C = </a:t>
            </a:r>
            <a:r>
              <a:rPr lang="it-IT" sz="2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C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 {u, w, </a:t>
            </a:r>
            <a:r>
              <a:rPr lang="el-GR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μ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}</a:t>
            </a:r>
          </a:p>
        </p:txBody>
      </p:sp>
      <p:sp>
        <p:nvSpPr>
          <p:cNvPr id="65" name="CasellaDiTesto 64"/>
          <p:cNvSpPr txBox="1"/>
          <p:nvPr/>
        </p:nvSpPr>
        <p:spPr>
          <a:xfrm>
            <a:off x="6215074" y="2712361"/>
            <a:ext cx="12144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(T = T</a:t>
            </a:r>
            <a:r>
              <a:rPr lang="it-IT" sz="2200" baseline="-25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e</a:t>
            </a:r>
            <a:r>
              <a:rPr lang="it-IT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  <a:cs typeface="Andalus" pitchFamily="2" charset="-78"/>
              </a:rPr>
              <a:t>)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00"/>
                            </p:stCondLst>
                            <p:childTnLst>
                              <p:par>
                                <p:cTn id="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500"/>
                            </p:stCondLst>
                            <p:childTnLst>
                              <p:par>
                                <p:cTn id="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animBg="1"/>
      <p:bldP spid="214" grpId="0"/>
      <p:bldP spid="215" grpId="0"/>
      <p:bldP spid="217" grpId="0"/>
      <p:bldP spid="243" grpId="0"/>
      <p:bldP spid="244" grpId="0"/>
      <p:bldP spid="245" grpId="0"/>
      <p:bldP spid="247" grpId="0" animBg="1"/>
      <p:bldP spid="249" grpId="0"/>
      <p:bldP spid="258" grpId="0" animBg="1"/>
      <p:bldP spid="262" grpId="0" animBg="1"/>
      <p:bldP spid="269" grpId="0" animBg="1"/>
      <p:bldP spid="216" grpId="0"/>
      <p:bldP spid="277" grpId="0"/>
      <p:bldP spid="229" grpId="0" animBg="1"/>
      <p:bldP spid="230" grpId="0" animBg="1"/>
      <p:bldP spid="231" grpId="0" animBg="1"/>
      <p:bldP spid="232" grpId="0" animBg="1"/>
      <p:bldP spid="250" grpId="0" animBg="1"/>
      <p:bldP spid="58" grpId="0"/>
      <p:bldP spid="6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ttangolo 101"/>
          <p:cNvSpPr/>
          <p:nvPr/>
        </p:nvSpPr>
        <p:spPr>
          <a:xfrm>
            <a:off x="2500298" y="5500702"/>
            <a:ext cx="4071966" cy="1143008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3" name="Rettangolo 102"/>
          <p:cNvSpPr/>
          <p:nvPr/>
        </p:nvSpPr>
        <p:spPr>
          <a:xfrm>
            <a:off x="6643702" y="5659955"/>
            <a:ext cx="150019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b="1" dirty="0" smtClean="0">
                <a:latin typeface="Garamond" pitchFamily="18" charset="0"/>
              </a:rPr>
              <a:t>Error Parameter</a:t>
            </a:r>
            <a:endParaRPr lang="it-IT" sz="2200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Procedure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Assessment of Reliability of NLS Methodologies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58" name="Rettangolo 57"/>
          <p:cNvSpPr/>
          <p:nvPr/>
        </p:nvSpPr>
        <p:spPr>
          <a:xfrm>
            <a:off x="3571868" y="1142984"/>
            <a:ext cx="3214710" cy="50006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aramond" pitchFamily="18" charset="0"/>
              </a:rPr>
              <a:t>Modeling of Structural System</a:t>
            </a:r>
          </a:p>
        </p:txBody>
      </p:sp>
      <p:cxnSp>
        <p:nvCxnSpPr>
          <p:cNvPr id="59" name="Connettore 4 44"/>
          <p:cNvCxnSpPr>
            <a:stCxn id="58" idx="1"/>
            <a:endCxn id="62" idx="0"/>
          </p:cNvCxnSpPr>
          <p:nvPr/>
        </p:nvCxnSpPr>
        <p:spPr>
          <a:xfrm rot="10800000" flipV="1">
            <a:off x="2857488" y="1393016"/>
            <a:ext cx="714380" cy="321471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ttangolo 61"/>
          <p:cNvSpPr/>
          <p:nvPr/>
        </p:nvSpPr>
        <p:spPr>
          <a:xfrm>
            <a:off x="1643042" y="1714488"/>
            <a:ext cx="2428892" cy="714380"/>
          </a:xfrm>
          <a:prstGeom prst="rect">
            <a:avLst/>
          </a:prstGeom>
          <a:solidFill>
            <a:srgbClr val="99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aramond" pitchFamily="18" charset="0"/>
              </a:rPr>
              <a:t>Non Linear Static Analysis </a:t>
            </a:r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(NLSA)</a:t>
            </a:r>
          </a:p>
        </p:txBody>
      </p:sp>
      <p:sp>
        <p:nvSpPr>
          <p:cNvPr id="63" name="Rettangolo 62"/>
          <p:cNvSpPr>
            <a:spLocks noChangeAspect="1"/>
          </p:cNvSpPr>
          <p:nvPr/>
        </p:nvSpPr>
        <p:spPr>
          <a:xfrm>
            <a:off x="6356842" y="1714488"/>
            <a:ext cx="2430000" cy="714380"/>
          </a:xfrm>
          <a:prstGeom prst="rect">
            <a:avLst/>
          </a:prstGeom>
          <a:solidFill>
            <a:srgbClr val="FF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aramond" pitchFamily="18" charset="0"/>
              </a:rPr>
              <a:t>Response History Analysis </a:t>
            </a:r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(RHA)</a:t>
            </a:r>
          </a:p>
        </p:txBody>
      </p:sp>
      <p:sp>
        <p:nvSpPr>
          <p:cNvPr id="64" name="Rettangolo 63"/>
          <p:cNvSpPr/>
          <p:nvPr/>
        </p:nvSpPr>
        <p:spPr>
          <a:xfrm>
            <a:off x="1643042" y="2500306"/>
            <a:ext cx="2428892" cy="714380"/>
          </a:xfrm>
          <a:prstGeom prst="rect">
            <a:avLst/>
          </a:prstGeom>
          <a:solidFill>
            <a:srgbClr val="99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aramond" pitchFamily="18" charset="0"/>
              </a:rPr>
              <a:t>Pushover Curve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(Mod, </a:t>
            </a:r>
            <a:r>
              <a:rPr lang="en-US" dirty="0" err="1" smtClean="0">
                <a:solidFill>
                  <a:schemeClr val="tx1"/>
                </a:solidFill>
                <a:latin typeface="Garamond" pitchFamily="18" charset="0"/>
              </a:rPr>
              <a:t>Uni</a:t>
            </a:r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latin typeface="Garamond" pitchFamily="18" charset="0"/>
              </a:rPr>
              <a:t>Ada</a:t>
            </a:r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latin typeface="Garamond" pitchFamily="18" charset="0"/>
              </a:rPr>
              <a:t>Mul</a:t>
            </a:r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</a:p>
        </p:txBody>
      </p:sp>
      <p:sp>
        <p:nvSpPr>
          <p:cNvPr id="65" name="Rettangolo 64"/>
          <p:cNvSpPr/>
          <p:nvPr/>
        </p:nvSpPr>
        <p:spPr>
          <a:xfrm>
            <a:off x="1643042" y="3286124"/>
            <a:ext cx="2428892" cy="714380"/>
          </a:xfrm>
          <a:prstGeom prst="rect">
            <a:avLst/>
          </a:prstGeom>
          <a:solidFill>
            <a:srgbClr val="99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aramond" pitchFamily="18" charset="0"/>
              </a:rPr>
              <a:t>Procedures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(EC8-N2, En-A, En-B)</a:t>
            </a:r>
          </a:p>
        </p:txBody>
      </p:sp>
      <p:sp>
        <p:nvSpPr>
          <p:cNvPr id="66" name="Rettangolo 65"/>
          <p:cNvSpPr/>
          <p:nvPr/>
        </p:nvSpPr>
        <p:spPr>
          <a:xfrm>
            <a:off x="1643042" y="4071942"/>
            <a:ext cx="2428892" cy="714380"/>
          </a:xfrm>
          <a:prstGeom prst="rect">
            <a:avLst/>
          </a:prstGeom>
          <a:solidFill>
            <a:srgbClr val="99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aramond" pitchFamily="18" charset="0"/>
              </a:rPr>
              <a:t>NLSA Output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(</a:t>
            </a:r>
            <a:r>
              <a:rPr lang="en-US" dirty="0" err="1" smtClean="0">
                <a:solidFill>
                  <a:schemeClr val="tx1"/>
                </a:solidFill>
                <a:latin typeface="Garamond" pitchFamily="18" charset="0"/>
              </a:rPr>
              <a:t>Displ</a:t>
            </a:r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., Drift, B. Shear)</a:t>
            </a:r>
          </a:p>
        </p:txBody>
      </p:sp>
      <p:sp>
        <p:nvSpPr>
          <p:cNvPr id="67" name="Rettangolo 66"/>
          <p:cNvSpPr>
            <a:spLocks noChangeAspect="1"/>
          </p:cNvSpPr>
          <p:nvPr/>
        </p:nvSpPr>
        <p:spPr>
          <a:xfrm>
            <a:off x="6356842" y="2500306"/>
            <a:ext cx="2430000" cy="714380"/>
          </a:xfrm>
          <a:prstGeom prst="rect">
            <a:avLst/>
          </a:prstGeom>
          <a:solidFill>
            <a:srgbClr val="FF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aramond" pitchFamily="18" charset="0"/>
              </a:rPr>
              <a:t>Non Linear</a:t>
            </a:r>
          </a:p>
          <a:p>
            <a:pPr algn="ctr"/>
            <a:r>
              <a:rPr lang="en-US" b="1" dirty="0" smtClean="0">
                <a:solidFill>
                  <a:schemeClr val="tx1"/>
                </a:solidFill>
                <a:latin typeface="Garamond" pitchFamily="18" charset="0"/>
              </a:rPr>
              <a:t>Dynamic Analysis</a:t>
            </a:r>
          </a:p>
        </p:txBody>
      </p:sp>
      <p:sp>
        <p:nvSpPr>
          <p:cNvPr id="68" name="Rettangolo 67"/>
          <p:cNvSpPr>
            <a:spLocks noChangeAspect="1"/>
          </p:cNvSpPr>
          <p:nvPr/>
        </p:nvSpPr>
        <p:spPr>
          <a:xfrm>
            <a:off x="6356842" y="3286124"/>
            <a:ext cx="2430000" cy="714380"/>
          </a:xfrm>
          <a:prstGeom prst="rect">
            <a:avLst/>
          </a:prstGeom>
          <a:solidFill>
            <a:srgbClr val="FF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aramond" pitchFamily="18" charset="0"/>
              </a:rPr>
              <a:t>Statistic Processing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(Mean, Standard Dev.)</a:t>
            </a:r>
          </a:p>
        </p:txBody>
      </p:sp>
      <p:sp>
        <p:nvSpPr>
          <p:cNvPr id="69" name="Rettangolo 68"/>
          <p:cNvSpPr>
            <a:spLocks noChangeAspect="1"/>
          </p:cNvSpPr>
          <p:nvPr/>
        </p:nvSpPr>
        <p:spPr>
          <a:xfrm>
            <a:off x="6356842" y="4071942"/>
            <a:ext cx="2430000" cy="714380"/>
          </a:xfrm>
          <a:prstGeom prst="rect">
            <a:avLst/>
          </a:prstGeom>
          <a:solidFill>
            <a:srgbClr val="FF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aramond" pitchFamily="18" charset="0"/>
              </a:rPr>
              <a:t>RHA Output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(</a:t>
            </a:r>
            <a:r>
              <a:rPr lang="en-US" dirty="0" err="1" smtClean="0">
                <a:solidFill>
                  <a:schemeClr val="tx1"/>
                </a:solidFill>
                <a:latin typeface="Garamond" pitchFamily="18" charset="0"/>
              </a:rPr>
              <a:t>Displ</a:t>
            </a:r>
            <a:r>
              <a:rPr lang="en-US" dirty="0" smtClean="0">
                <a:solidFill>
                  <a:schemeClr val="tx1"/>
                </a:solidFill>
                <a:latin typeface="Garamond" pitchFamily="18" charset="0"/>
              </a:rPr>
              <a:t>., Drift, B. Shear)</a:t>
            </a:r>
          </a:p>
        </p:txBody>
      </p:sp>
      <p:cxnSp>
        <p:nvCxnSpPr>
          <p:cNvPr id="72" name="Connettore 4 44"/>
          <p:cNvCxnSpPr>
            <a:stCxn id="58" idx="3"/>
            <a:endCxn id="63" idx="0"/>
          </p:cNvCxnSpPr>
          <p:nvPr/>
        </p:nvCxnSpPr>
        <p:spPr>
          <a:xfrm>
            <a:off x="6786578" y="1393017"/>
            <a:ext cx="785264" cy="321471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ttangolo 75"/>
          <p:cNvSpPr/>
          <p:nvPr/>
        </p:nvSpPr>
        <p:spPr>
          <a:xfrm>
            <a:off x="4429124" y="4572008"/>
            <a:ext cx="1571636" cy="7143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aramond" pitchFamily="18" charset="0"/>
              </a:rPr>
              <a:t>Comparison of Results</a:t>
            </a:r>
          </a:p>
        </p:txBody>
      </p:sp>
      <p:cxnSp>
        <p:nvCxnSpPr>
          <p:cNvPr id="77" name="Connettore 4 44"/>
          <p:cNvCxnSpPr>
            <a:stCxn id="66" idx="2"/>
            <a:endCxn id="76" idx="1"/>
          </p:cNvCxnSpPr>
          <p:nvPr/>
        </p:nvCxnSpPr>
        <p:spPr>
          <a:xfrm rot="16200000" flipH="1">
            <a:off x="3571868" y="4071942"/>
            <a:ext cx="142876" cy="1571636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ttore 4 44"/>
          <p:cNvCxnSpPr>
            <a:stCxn id="69" idx="2"/>
            <a:endCxn id="76" idx="3"/>
          </p:cNvCxnSpPr>
          <p:nvPr/>
        </p:nvCxnSpPr>
        <p:spPr>
          <a:xfrm rot="5400000">
            <a:off x="6714863" y="4072219"/>
            <a:ext cx="142876" cy="1571082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Pentagono 94"/>
          <p:cNvSpPr/>
          <p:nvPr/>
        </p:nvSpPr>
        <p:spPr>
          <a:xfrm>
            <a:off x="4786314" y="2643182"/>
            <a:ext cx="1571636" cy="428628"/>
          </a:xfrm>
          <a:prstGeom prst="homePlate">
            <a:avLst>
              <a:gd name="adj" fmla="val 30896"/>
            </a:avLst>
          </a:prstGeom>
          <a:solidFill>
            <a:schemeClr val="accent6">
              <a:lumMod val="60000"/>
              <a:lumOff val="40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smtClean="0">
                <a:solidFill>
                  <a:schemeClr val="tx1"/>
                </a:solidFill>
                <a:latin typeface="Garamond" pitchFamily="18" charset="0"/>
              </a:rPr>
              <a:t>Accelerograms</a:t>
            </a:r>
            <a:endParaRPr lang="en-US" i="1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96" name="Pentagono 95"/>
          <p:cNvSpPr/>
          <p:nvPr/>
        </p:nvSpPr>
        <p:spPr>
          <a:xfrm flipH="1">
            <a:off x="4071934" y="3429000"/>
            <a:ext cx="1571636" cy="428628"/>
          </a:xfrm>
          <a:prstGeom prst="homePlate">
            <a:avLst>
              <a:gd name="adj" fmla="val 30896"/>
            </a:avLst>
          </a:prstGeom>
          <a:solidFill>
            <a:schemeClr val="accent6">
              <a:lumMod val="60000"/>
              <a:lumOff val="40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smtClean="0">
                <a:solidFill>
                  <a:schemeClr val="tx1"/>
                </a:solidFill>
                <a:latin typeface="Garamond" pitchFamily="18" charset="0"/>
              </a:rPr>
              <a:t>Spectra</a:t>
            </a:r>
            <a:endParaRPr lang="en-US" i="1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98" name="Freccia bidirezionale verticale 97"/>
          <p:cNvSpPr/>
          <p:nvPr/>
        </p:nvSpPr>
        <p:spPr>
          <a:xfrm>
            <a:off x="5000628" y="3143248"/>
            <a:ext cx="357190" cy="214314"/>
          </a:xfrm>
          <a:prstGeom prst="upDownArrow">
            <a:avLst>
              <a:gd name="adj1" fmla="val 24528"/>
              <a:gd name="adj2" fmla="val 34080"/>
            </a:avLst>
          </a:prstGeom>
          <a:solidFill>
            <a:schemeClr val="accent6">
              <a:lumMod val="40000"/>
              <a:lumOff val="60000"/>
            </a:schemeClr>
          </a:solidFill>
          <a:ln w="15875" cap="rnd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47106" name="Object 2"/>
          <p:cNvGraphicFramePr>
            <a:graphicFrameLocks noChangeAspect="1"/>
          </p:cNvGraphicFramePr>
          <p:nvPr/>
        </p:nvGraphicFramePr>
        <p:xfrm>
          <a:off x="2643174" y="5556273"/>
          <a:ext cx="3889375" cy="1087437"/>
        </p:xfrm>
        <a:graphic>
          <a:graphicData uri="http://schemas.openxmlformats.org/presentationml/2006/ole">
            <p:oleObj spid="_x0000_s47106" name="Equazione" r:id="rId4" imgW="2120760" imgH="596880" progId="Equation.3">
              <p:embed/>
            </p:oleObj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SDOF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6" name="CasellaDiTesto 25"/>
          <p:cNvSpPr txBox="1"/>
          <p:nvPr/>
        </p:nvSpPr>
        <p:spPr>
          <a:xfrm>
            <a:off x="1785918" y="4365317"/>
            <a:ext cx="6786610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Evaluation of SDOF System Response</a:t>
            </a:r>
          </a:p>
        </p:txBody>
      </p:sp>
      <p:sp>
        <p:nvSpPr>
          <p:cNvPr id="36" name="Triangolo isoscele 35"/>
          <p:cNvSpPr/>
          <p:nvPr/>
        </p:nvSpPr>
        <p:spPr>
          <a:xfrm rot="16200000">
            <a:off x="1250133" y="4464851"/>
            <a:ext cx="642942" cy="285752"/>
          </a:xfrm>
          <a:prstGeom prst="triangle">
            <a:avLst/>
          </a:prstGeom>
          <a:solidFill>
            <a:srgbClr val="33CC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53" name="Picture 1"/>
          <p:cNvPicPr>
            <a:picLocks noChangeAspect="1" noChangeArrowheads="1"/>
          </p:cNvPicPr>
          <p:nvPr/>
        </p:nvPicPr>
        <p:blipFill>
          <a:blip r:embed="rId2"/>
          <a:srcRect t="-3571"/>
          <a:stretch>
            <a:fillRect/>
          </a:stretch>
        </p:blipFill>
        <p:spPr bwMode="auto">
          <a:xfrm>
            <a:off x="1571603" y="2000240"/>
            <a:ext cx="2730629" cy="200026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SDOF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1428728" y="1109947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For the analysis of response of </a:t>
            </a:r>
            <a:r>
              <a:rPr lang="en-US" sz="2200" b="1" dirty="0" smtClean="0">
                <a:latin typeface="Garamond" pitchFamily="18" charset="0"/>
              </a:rPr>
              <a:t>SDOF systems </a:t>
            </a:r>
            <a:r>
              <a:rPr lang="en-US" sz="2200" dirty="0" smtClean="0">
                <a:latin typeface="Garamond" pitchFamily="18" charset="0"/>
              </a:rPr>
              <a:t>the following assumptions have been adopted: </a:t>
            </a:r>
          </a:p>
        </p:txBody>
      </p:sp>
      <p:sp>
        <p:nvSpPr>
          <p:cNvPr id="40" name="CasellaDiTesto 39"/>
          <p:cNvSpPr txBox="1"/>
          <p:nvPr/>
        </p:nvSpPr>
        <p:spPr>
          <a:xfrm>
            <a:off x="4500562" y="1948254"/>
            <a:ext cx="4500594" cy="220060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Two seismic scenarios:</a:t>
            </a:r>
          </a:p>
          <a:p>
            <a:endParaRPr lang="en-US" sz="500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Seismic Zone = I, II</a:t>
            </a:r>
          </a:p>
          <a:p>
            <a:r>
              <a:rPr lang="en-US" sz="2200" dirty="0" smtClean="0">
                <a:latin typeface="Garamond" pitchFamily="18" charset="0"/>
              </a:rPr>
              <a:t>Peak Gr. </a:t>
            </a:r>
            <a:r>
              <a:rPr lang="en-US" sz="2200" dirty="0" err="1" smtClean="0">
                <a:latin typeface="Garamond" pitchFamily="18" charset="0"/>
              </a:rPr>
              <a:t>Accel</a:t>
            </a:r>
            <a:r>
              <a:rPr lang="en-US" sz="2200" dirty="0" smtClean="0">
                <a:latin typeface="Garamond" pitchFamily="18" charset="0"/>
              </a:rPr>
              <a:t>., PGA = 0.35·g, 0.25·g</a:t>
            </a:r>
          </a:p>
          <a:p>
            <a:r>
              <a:rPr lang="en-US" sz="2200" dirty="0" smtClean="0">
                <a:latin typeface="Garamond" pitchFamily="18" charset="0"/>
              </a:rPr>
              <a:t>Soil Condition = B</a:t>
            </a:r>
          </a:p>
          <a:p>
            <a:r>
              <a:rPr lang="en-US" sz="2200" dirty="0" smtClean="0">
                <a:latin typeface="Garamond" pitchFamily="18" charset="0"/>
              </a:rPr>
              <a:t>Equivalent Damping, </a:t>
            </a:r>
            <a:r>
              <a:rPr lang="el-GR" sz="2200" dirty="0" smtClean="0">
                <a:latin typeface="Garamond" pitchFamily="18" charset="0"/>
              </a:rPr>
              <a:t>ξ</a:t>
            </a:r>
            <a:r>
              <a:rPr lang="it-IT" sz="2200" dirty="0" smtClean="0">
                <a:latin typeface="Garamond" pitchFamily="18" charset="0"/>
              </a:rPr>
              <a:t> = 5%</a:t>
            </a:r>
          </a:p>
          <a:p>
            <a:r>
              <a:rPr lang="it-IT" sz="2200" dirty="0" smtClean="0">
                <a:latin typeface="Garamond" pitchFamily="18" charset="0"/>
              </a:rPr>
              <a:t>(</a:t>
            </a:r>
            <a:r>
              <a:rPr lang="en-US" sz="2200" dirty="0" smtClean="0">
                <a:latin typeface="Garamond" pitchFamily="18" charset="0"/>
              </a:rPr>
              <a:t>Group of 9-generated </a:t>
            </a:r>
            <a:r>
              <a:rPr lang="en-US" sz="2200" dirty="0" err="1" smtClean="0">
                <a:latin typeface="Garamond" pitchFamily="18" charset="0"/>
              </a:rPr>
              <a:t>acceler</a:t>
            </a:r>
            <a:r>
              <a:rPr lang="en-US" sz="2200" dirty="0" smtClean="0">
                <a:latin typeface="Garamond" pitchFamily="18" charset="0"/>
              </a:rPr>
              <a:t>. each</a:t>
            </a:r>
            <a:r>
              <a:rPr lang="it-IT" sz="2200" dirty="0" smtClean="0">
                <a:latin typeface="Garamond" pitchFamily="18" charset="0"/>
              </a:rPr>
              <a:t>)</a:t>
            </a:r>
            <a:endParaRPr lang="en-US" sz="2200" dirty="0" smtClean="0">
              <a:latin typeface="Garamond" pitchFamily="18" charset="0"/>
            </a:endParaRPr>
          </a:p>
        </p:txBody>
      </p:sp>
      <p:sp>
        <p:nvSpPr>
          <p:cNvPr id="41" name="CasellaDiTesto 40"/>
          <p:cNvSpPr txBox="1"/>
          <p:nvPr/>
        </p:nvSpPr>
        <p:spPr>
          <a:xfrm>
            <a:off x="1428728" y="4353850"/>
            <a:ext cx="3714776" cy="15234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Three groups of SDOFs:</a:t>
            </a:r>
          </a:p>
          <a:p>
            <a:endParaRPr lang="en-US" sz="500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A = {A1, A2, A3}, T</a:t>
            </a:r>
            <a:r>
              <a:rPr lang="en-US" sz="2200" baseline="-25000" dirty="0" smtClean="0">
                <a:latin typeface="Garamond" pitchFamily="18" charset="0"/>
              </a:rPr>
              <a:t>A</a:t>
            </a:r>
            <a:r>
              <a:rPr lang="en-US" sz="2200" dirty="0" smtClean="0">
                <a:latin typeface="Garamond" pitchFamily="18" charset="0"/>
              </a:rPr>
              <a:t> = 0.33 s</a:t>
            </a:r>
          </a:p>
          <a:p>
            <a:r>
              <a:rPr lang="en-US" sz="2200" dirty="0" smtClean="0">
                <a:latin typeface="Garamond" pitchFamily="18" charset="0"/>
              </a:rPr>
              <a:t>B = {B1, …, B6 }, T</a:t>
            </a:r>
            <a:r>
              <a:rPr lang="en-US" sz="2200" baseline="-25000" dirty="0" smtClean="0">
                <a:latin typeface="Garamond" pitchFamily="18" charset="0"/>
              </a:rPr>
              <a:t>B</a:t>
            </a:r>
            <a:r>
              <a:rPr lang="en-US" sz="2200" dirty="0" smtClean="0">
                <a:latin typeface="Garamond" pitchFamily="18" charset="0"/>
              </a:rPr>
              <a:t> = 0.50 s </a:t>
            </a:r>
          </a:p>
          <a:p>
            <a:r>
              <a:rPr lang="en-US" sz="2200" dirty="0" smtClean="0">
                <a:latin typeface="Garamond" pitchFamily="18" charset="0"/>
              </a:rPr>
              <a:t>C = {C1, …, C6 }, T</a:t>
            </a:r>
            <a:r>
              <a:rPr lang="en-US" sz="2200" baseline="-25000" dirty="0" smtClean="0">
                <a:latin typeface="Garamond" pitchFamily="18" charset="0"/>
              </a:rPr>
              <a:t>C</a:t>
            </a:r>
            <a:r>
              <a:rPr lang="en-US" sz="2200" dirty="0" smtClean="0">
                <a:latin typeface="Garamond" pitchFamily="18" charset="0"/>
              </a:rPr>
              <a:t> = 1.00 s</a:t>
            </a:r>
          </a:p>
        </p:txBody>
      </p:sp>
      <p:pic>
        <p:nvPicPr>
          <p:cNvPr id="6349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43504" y="4286256"/>
            <a:ext cx="3714776" cy="231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Introduction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Energy-Balance Equation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difference between an absolute and relative approach is 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aphicFrame>
        <p:nvGraphicFramePr>
          <p:cNvPr id="15363" name="Object 3"/>
          <p:cNvGraphicFramePr>
            <a:graphicFrameLocks noChangeAspect="1"/>
          </p:cNvGraphicFramePr>
          <p:nvPr/>
        </p:nvGraphicFramePr>
        <p:xfrm>
          <a:off x="1643042" y="1692278"/>
          <a:ext cx="2574925" cy="415925"/>
        </p:xfrm>
        <a:graphic>
          <a:graphicData uri="http://schemas.openxmlformats.org/presentationml/2006/ole">
            <p:oleObj spid="_x0000_s16387" name="Equazione" r:id="rId4" imgW="1409400" imgH="228600" progId="Equation.3">
              <p:embed/>
            </p:oleObj>
          </a:graphicData>
        </a:graphic>
      </p:graphicFrame>
      <p:graphicFrame>
        <p:nvGraphicFramePr>
          <p:cNvPr id="44" name="Object 3"/>
          <p:cNvGraphicFramePr>
            <a:graphicFrameLocks noChangeAspect="1"/>
          </p:cNvGraphicFramePr>
          <p:nvPr/>
        </p:nvGraphicFramePr>
        <p:xfrm>
          <a:off x="1643042" y="2083820"/>
          <a:ext cx="2574925" cy="485775"/>
        </p:xfrm>
        <a:graphic>
          <a:graphicData uri="http://schemas.openxmlformats.org/presentationml/2006/ole">
            <p:oleObj spid="_x0000_s16389" name="Equazione" r:id="rId5" imgW="1409400" imgH="266400" progId="Equation.3">
              <p:embed/>
            </p:oleObj>
          </a:graphicData>
        </a:graphic>
      </p:graphicFrame>
      <p:sp>
        <p:nvSpPr>
          <p:cNvPr id="36" name="CasellaDiTesto 35"/>
          <p:cNvSpPr txBox="1"/>
          <p:nvPr/>
        </p:nvSpPr>
        <p:spPr>
          <a:xfrm>
            <a:off x="4286248" y="1643050"/>
            <a:ext cx="1571636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latin typeface="Garamond" pitchFamily="18" charset="0"/>
              </a:rPr>
              <a:t>(Absolute)</a:t>
            </a:r>
          </a:p>
        </p:txBody>
      </p:sp>
      <p:sp>
        <p:nvSpPr>
          <p:cNvPr id="37" name="CasellaDiTesto 36"/>
          <p:cNvSpPr txBox="1"/>
          <p:nvPr/>
        </p:nvSpPr>
        <p:spPr>
          <a:xfrm>
            <a:off x="4286248" y="2071678"/>
            <a:ext cx="1571636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latin typeface="Garamond" pitchFamily="18" charset="0"/>
              </a:rPr>
              <a:t>(Relative)</a:t>
            </a:r>
          </a:p>
        </p:txBody>
      </p:sp>
      <p:graphicFrame>
        <p:nvGraphicFramePr>
          <p:cNvPr id="16390" name="Object 6"/>
          <p:cNvGraphicFramePr>
            <a:graphicFrameLocks noChangeAspect="1"/>
          </p:cNvGraphicFramePr>
          <p:nvPr/>
        </p:nvGraphicFramePr>
        <p:xfrm>
          <a:off x="1928794" y="2643182"/>
          <a:ext cx="1949450" cy="438150"/>
        </p:xfrm>
        <a:graphic>
          <a:graphicData uri="http://schemas.openxmlformats.org/presentationml/2006/ole">
            <p:oleObj spid="_x0000_s16390" name="Equazione" r:id="rId6" imgW="1066680" imgH="241200" progId="Equation.3">
              <p:embed/>
            </p:oleObj>
          </a:graphicData>
        </a:graphic>
      </p:graphicFrame>
      <p:cxnSp>
        <p:nvCxnSpPr>
          <p:cNvPr id="40" name="Connettore 1 39"/>
          <p:cNvCxnSpPr/>
          <p:nvPr/>
        </p:nvCxnSpPr>
        <p:spPr>
          <a:xfrm>
            <a:off x="1571604" y="2571744"/>
            <a:ext cx="2714644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asellaDiTesto 40"/>
          <p:cNvSpPr txBox="1"/>
          <p:nvPr/>
        </p:nvSpPr>
        <p:spPr>
          <a:xfrm>
            <a:off x="1428728" y="3140989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difference is represented by the </a:t>
            </a:r>
            <a:r>
              <a:rPr lang="en-US" sz="2200" b="1" dirty="0" smtClean="0">
                <a:latin typeface="Garamond" pitchFamily="18" charset="0"/>
              </a:rPr>
              <a:t>kinetic energy </a:t>
            </a:r>
            <a:r>
              <a:rPr lang="en-US" sz="2200" dirty="0" smtClean="0">
                <a:latin typeface="Garamond" pitchFamily="18" charset="0"/>
              </a:rPr>
              <a:t>due to the </a:t>
            </a:r>
            <a:r>
              <a:rPr lang="en-US" sz="2200" b="1" dirty="0" smtClean="0">
                <a:latin typeface="Garamond" pitchFamily="18" charset="0"/>
              </a:rPr>
              <a:t>motion of ground</a:t>
            </a:r>
          </a:p>
        </p:txBody>
      </p:sp>
      <p:pic>
        <p:nvPicPr>
          <p:cNvPr id="42" name="Immagine 41"/>
          <p:cNvPicPr/>
          <p:nvPr/>
        </p:nvPicPr>
        <p:blipFill>
          <a:blip r:embed="rId7"/>
          <a:srcRect l="579" t="885" r="579" b="885"/>
          <a:stretch>
            <a:fillRect/>
          </a:stretch>
        </p:blipFill>
        <p:spPr bwMode="auto">
          <a:xfrm>
            <a:off x="1643042" y="4101236"/>
            <a:ext cx="3714776" cy="2399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3" name="CasellaDiTesto 42"/>
          <p:cNvSpPr txBox="1"/>
          <p:nvPr/>
        </p:nvSpPr>
        <p:spPr>
          <a:xfrm>
            <a:off x="5500694" y="4043140"/>
            <a:ext cx="3429024" cy="160043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This difference increases for low and high values of period</a:t>
            </a:r>
          </a:p>
          <a:p>
            <a:endParaRPr lang="en-US" sz="1000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For mid-values of period this difference is negligible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SDOF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1428728" y="1109947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Since a SDOF system has been adopted, some simplifications can be achieved for what concerns the NLSA parameters </a:t>
            </a:r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1942920"/>
            <a:ext cx="750099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Lateral Force Distr. </a:t>
            </a:r>
            <a:r>
              <a:rPr lang="en-US" sz="2200" dirty="0" smtClean="0">
                <a:latin typeface="Garamond" pitchFamily="18" charset="0"/>
              </a:rPr>
              <a:t>= {Mod, </a:t>
            </a:r>
            <a:r>
              <a:rPr lang="en-US" sz="2200" dirty="0" err="1" smtClean="0">
                <a:latin typeface="Garamond" pitchFamily="18" charset="0"/>
              </a:rPr>
              <a:t>Uni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Ada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Mul</a:t>
            </a:r>
            <a:r>
              <a:rPr lang="en-US" sz="2200" dirty="0" smtClean="0">
                <a:latin typeface="Garamond" pitchFamily="18" charset="0"/>
              </a:rPr>
              <a:t>} </a:t>
            </a:r>
            <a:r>
              <a:rPr lang="en-US" sz="2200" dirty="0" smtClean="0">
                <a:latin typeface="Garamond"/>
              </a:rPr>
              <a:t>≈ {One force}</a:t>
            </a:r>
            <a:endParaRPr lang="en-US" sz="2200" dirty="0" smtClean="0">
              <a:latin typeface="Garamond" pitchFamily="18" charset="0"/>
            </a:endParaRPr>
          </a:p>
        </p:txBody>
      </p:sp>
      <p:sp>
        <p:nvSpPr>
          <p:cNvPr id="36" name="CasellaDiTesto 35"/>
          <p:cNvSpPr txBox="1"/>
          <p:nvPr/>
        </p:nvSpPr>
        <p:spPr>
          <a:xfrm>
            <a:off x="1428728" y="2426609"/>
            <a:ext cx="750099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Effective Seismic Mass </a:t>
            </a:r>
            <a:r>
              <a:rPr lang="en-US" sz="2200" dirty="0" smtClean="0">
                <a:latin typeface="Garamond" pitchFamily="18" charset="0"/>
              </a:rPr>
              <a:t>= {m*, </a:t>
            </a:r>
            <a:r>
              <a:rPr lang="en-US" sz="2200" dirty="0" err="1" smtClean="0">
                <a:latin typeface="Garamond" pitchFamily="18" charset="0"/>
              </a:rPr>
              <a:t>m</a:t>
            </a:r>
            <a:r>
              <a:rPr lang="en-US" sz="2200" baseline="-25000" dirty="0" err="1" smtClean="0">
                <a:latin typeface="Garamond" pitchFamily="18" charset="0"/>
              </a:rPr>
              <a:t>I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m</a:t>
            </a:r>
            <a:r>
              <a:rPr lang="en-US" sz="2200" baseline="-25000" dirty="0" err="1" smtClean="0">
                <a:latin typeface="Garamond" pitchFamily="18" charset="0"/>
              </a:rPr>
              <a:t>tot</a:t>
            </a:r>
            <a:r>
              <a:rPr lang="en-US" sz="2200" dirty="0" smtClean="0">
                <a:latin typeface="Garamond" pitchFamily="18" charset="0"/>
              </a:rPr>
              <a:t>} </a:t>
            </a:r>
            <a:r>
              <a:rPr lang="en-US" sz="2200" dirty="0" smtClean="0">
                <a:latin typeface="Garamond"/>
              </a:rPr>
              <a:t>≈ {</a:t>
            </a:r>
            <a:r>
              <a:rPr lang="en-US" sz="2200" dirty="0" err="1" smtClean="0">
                <a:latin typeface="Garamond"/>
              </a:rPr>
              <a:t>m</a:t>
            </a:r>
            <a:r>
              <a:rPr lang="en-US" sz="2200" baseline="-25000" dirty="0" err="1" smtClean="0">
                <a:latin typeface="Garamond"/>
              </a:rPr>
              <a:t>SDOF</a:t>
            </a:r>
            <a:r>
              <a:rPr lang="en-US" sz="2200" dirty="0" smtClean="0">
                <a:latin typeface="Garamond"/>
              </a:rPr>
              <a:t>}</a:t>
            </a:r>
            <a:endParaRPr lang="en-US" sz="2200" dirty="0" smtClean="0">
              <a:latin typeface="Garamond" pitchFamily="18" charset="0"/>
            </a:endParaRPr>
          </a:p>
        </p:txBody>
      </p:sp>
      <p:sp>
        <p:nvSpPr>
          <p:cNvPr id="37" name="CasellaDiTesto 36"/>
          <p:cNvSpPr txBox="1"/>
          <p:nvPr/>
        </p:nvSpPr>
        <p:spPr>
          <a:xfrm>
            <a:off x="1428728" y="3069551"/>
            <a:ext cx="750099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Due to the properties of SDOF models, </a:t>
            </a:r>
            <a:r>
              <a:rPr lang="en-US" sz="2200" b="1" dirty="0" smtClean="0">
                <a:latin typeface="Garamond" pitchFamily="18" charset="0"/>
              </a:rPr>
              <a:t>results</a:t>
            </a:r>
            <a:r>
              <a:rPr lang="en-US" sz="2200" dirty="0" smtClean="0">
                <a:latin typeface="Garamond" pitchFamily="18" charset="0"/>
              </a:rPr>
              <a:t> obtained from both </a:t>
            </a:r>
            <a:r>
              <a:rPr lang="en-US" sz="2200" b="1" dirty="0" smtClean="0">
                <a:latin typeface="Garamond" pitchFamily="18" charset="0"/>
              </a:rPr>
              <a:t>NLSA</a:t>
            </a:r>
            <a:r>
              <a:rPr lang="en-US" sz="2200" dirty="0" smtClean="0">
                <a:latin typeface="Garamond" pitchFamily="18" charset="0"/>
              </a:rPr>
              <a:t> and </a:t>
            </a:r>
            <a:r>
              <a:rPr lang="en-US" sz="2200" b="1" dirty="0" smtClean="0">
                <a:latin typeface="Garamond" pitchFamily="18" charset="0"/>
              </a:rPr>
              <a:t>RHA</a:t>
            </a:r>
            <a:r>
              <a:rPr lang="en-US" sz="2200" dirty="0" smtClean="0">
                <a:latin typeface="Garamond" pitchFamily="18" charset="0"/>
              </a:rPr>
              <a:t> can be </a:t>
            </a:r>
            <a:r>
              <a:rPr lang="en-US" sz="2200" b="1" dirty="0" smtClean="0">
                <a:latin typeface="Garamond" pitchFamily="18" charset="0"/>
              </a:rPr>
              <a:t>directly compared</a:t>
            </a:r>
          </a:p>
        </p:txBody>
      </p:sp>
      <p:sp>
        <p:nvSpPr>
          <p:cNvPr id="42" name="CasellaDiTesto 41"/>
          <p:cNvSpPr txBox="1"/>
          <p:nvPr/>
        </p:nvSpPr>
        <p:spPr>
          <a:xfrm>
            <a:off x="1428728" y="3961677"/>
            <a:ext cx="7500990" cy="25391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following parameters have been considered:</a:t>
            </a:r>
          </a:p>
          <a:p>
            <a:endParaRPr lang="en-US" sz="5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Maximum Displacement (</a:t>
            </a:r>
            <a:r>
              <a:rPr lang="en-US" sz="2200" b="1" dirty="0" smtClean="0">
                <a:latin typeface="Garamond" pitchFamily="18" charset="0"/>
              </a:rPr>
              <a:t>u</a:t>
            </a:r>
            <a:r>
              <a:rPr lang="en-US" sz="2200" dirty="0" smtClean="0">
                <a:latin typeface="Garamond" pitchFamily="18" charset="0"/>
              </a:rPr>
              <a:t>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Yield Displacement (</a:t>
            </a:r>
            <a:r>
              <a:rPr lang="en-US" sz="2200" b="1" dirty="0" err="1" smtClean="0">
                <a:latin typeface="Garamond" pitchFamily="18" charset="0"/>
              </a:rPr>
              <a:t>u</a:t>
            </a:r>
            <a:r>
              <a:rPr lang="en-US" sz="2200" b="1" baseline="-25000" dirty="0" err="1" smtClean="0">
                <a:latin typeface="Garamond" pitchFamily="18" charset="0"/>
              </a:rPr>
              <a:t>Y</a:t>
            </a:r>
            <a:r>
              <a:rPr lang="en-US" sz="2200" dirty="0" smtClean="0">
                <a:latin typeface="Garamond" pitchFamily="18" charset="0"/>
              </a:rPr>
              <a:t>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Base Shear (Yield Force) (</a:t>
            </a:r>
            <a:r>
              <a:rPr lang="en-US" sz="2200" b="1" dirty="0" err="1" smtClean="0">
                <a:latin typeface="Garamond" pitchFamily="18" charset="0"/>
              </a:rPr>
              <a:t>F</a:t>
            </a:r>
            <a:r>
              <a:rPr lang="en-US" sz="2200" b="1" baseline="-25000" dirty="0" err="1" smtClean="0">
                <a:latin typeface="Garamond" pitchFamily="18" charset="0"/>
              </a:rPr>
              <a:t>b</a:t>
            </a:r>
            <a:r>
              <a:rPr lang="en-US" sz="2200" dirty="0" smtClean="0">
                <a:latin typeface="Garamond" pitchFamily="18" charset="0"/>
              </a:rPr>
              <a:t>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Period (</a:t>
            </a:r>
            <a:r>
              <a:rPr lang="en-US" sz="2200" b="1" dirty="0" smtClean="0">
                <a:latin typeface="Garamond" pitchFamily="18" charset="0"/>
              </a:rPr>
              <a:t>T</a:t>
            </a:r>
            <a:r>
              <a:rPr lang="en-US" sz="2200" dirty="0" smtClean="0">
                <a:latin typeface="Garamond" pitchFamily="18" charset="0"/>
              </a:rPr>
              <a:t>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Ductility (</a:t>
            </a:r>
            <a:r>
              <a:rPr lang="el-GR" sz="2200" b="1" dirty="0" smtClean="0">
                <a:latin typeface="Garamond" pitchFamily="18" charset="0"/>
              </a:rPr>
              <a:t>μ</a:t>
            </a:r>
            <a:r>
              <a:rPr lang="it-IT" sz="2200" dirty="0" smtClean="0">
                <a:latin typeface="Garamond" pitchFamily="18" charset="0"/>
              </a:rPr>
              <a:t>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Strength</a:t>
            </a:r>
            <a:r>
              <a:rPr lang="it-IT" sz="2200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Reduction</a:t>
            </a:r>
            <a:r>
              <a:rPr lang="it-IT" sz="2200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Factor (</a:t>
            </a:r>
            <a:r>
              <a:rPr lang="en-US" sz="2200" b="1" dirty="0" smtClean="0">
                <a:latin typeface="Garamond" pitchFamily="18" charset="0"/>
              </a:rPr>
              <a:t>R</a:t>
            </a:r>
            <a:r>
              <a:rPr lang="en-US" sz="2200" dirty="0" smtClean="0">
                <a:latin typeface="Garamond" pitchFamily="18" charset="0"/>
              </a:rPr>
              <a:t>)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SDOF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1428728" y="1109947"/>
            <a:ext cx="742955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l-GR" sz="2200" b="1" u="sng" dirty="0" smtClean="0">
                <a:latin typeface="Garamond" pitchFamily="18" charset="0"/>
              </a:rPr>
              <a:t>ε</a:t>
            </a:r>
            <a:r>
              <a:rPr lang="it-IT" sz="2200" b="1" u="sng" dirty="0" err="1" smtClean="0">
                <a:latin typeface="Garamond" pitchFamily="18" charset="0"/>
              </a:rPr>
              <a:t>-displacement</a:t>
            </a:r>
            <a:r>
              <a:rPr lang="it-IT" sz="2200" u="sng" dirty="0" smtClean="0">
                <a:latin typeface="Garamond" pitchFamily="18" charset="0"/>
              </a:rPr>
              <a:t>:</a:t>
            </a:r>
            <a:r>
              <a:rPr lang="en-US" sz="2200" dirty="0" smtClean="0">
                <a:latin typeface="Garamond" pitchFamily="18" charset="0"/>
              </a:rPr>
              <a:t> comparison</a:t>
            </a:r>
            <a:r>
              <a:rPr lang="it-IT" sz="2200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between NLSAs and RHA in terms of maximum displacement </a:t>
            </a:r>
            <a:r>
              <a:rPr lang="en-US" sz="2200" dirty="0" err="1" smtClean="0">
                <a:latin typeface="Garamond" pitchFamily="18" charset="0"/>
              </a:rPr>
              <a:t>u</a:t>
            </a:r>
            <a:r>
              <a:rPr lang="en-US" sz="2200" baseline="-25000" dirty="0" err="1" smtClean="0">
                <a:latin typeface="Garamond" pitchFamily="18" charset="0"/>
              </a:rPr>
              <a:t>max</a:t>
            </a:r>
            <a:r>
              <a:rPr lang="en-US" sz="2200" dirty="0" smtClean="0">
                <a:latin typeface="Garamond" pitchFamily="18" charset="0"/>
              </a:rPr>
              <a:t> of system</a:t>
            </a:r>
            <a:endParaRPr lang="en-US" sz="2200" u="sng" dirty="0" smtClean="0">
              <a:latin typeface="Garamond" pitchFamily="18" charset="0"/>
            </a:endParaRPr>
          </a:p>
        </p:txBody>
      </p:sp>
      <p:grpSp>
        <p:nvGrpSpPr>
          <p:cNvPr id="36" name="Gruppo 35"/>
          <p:cNvGrpSpPr/>
          <p:nvPr/>
        </p:nvGrpSpPr>
        <p:grpSpPr>
          <a:xfrm>
            <a:off x="1357290" y="1928802"/>
            <a:ext cx="3562876" cy="2357454"/>
            <a:chOff x="1357290" y="1928802"/>
            <a:chExt cx="3562876" cy="2357454"/>
          </a:xfrm>
        </p:grpSpPr>
        <p:pic>
          <p:nvPicPr>
            <p:cNvPr id="19" name="Immagine 18"/>
            <p:cNvPicPr/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500166" y="1928802"/>
              <a:ext cx="3420000" cy="234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5" name="Rettangolo 24"/>
            <p:cNvSpPr/>
            <p:nvPr/>
          </p:nvSpPr>
          <p:spPr>
            <a:xfrm>
              <a:off x="1357290" y="3857628"/>
              <a:ext cx="1214446" cy="428628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u="sng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Cat. II</a:t>
              </a:r>
              <a:endParaRPr lang="en-US" b="1" u="sng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endParaRPr>
            </a:p>
          </p:txBody>
        </p:sp>
      </p:grpSp>
      <p:grpSp>
        <p:nvGrpSpPr>
          <p:cNvPr id="37" name="Gruppo 36"/>
          <p:cNvGrpSpPr/>
          <p:nvPr/>
        </p:nvGrpSpPr>
        <p:grpSpPr>
          <a:xfrm>
            <a:off x="1357290" y="4357694"/>
            <a:ext cx="3562876" cy="2340000"/>
            <a:chOff x="1357290" y="4375148"/>
            <a:chExt cx="3562876" cy="2340000"/>
          </a:xfrm>
        </p:grpSpPr>
        <p:pic>
          <p:nvPicPr>
            <p:cNvPr id="20" name="Immagine 19"/>
            <p:cNvPicPr/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500166" y="4375148"/>
              <a:ext cx="3420000" cy="234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6" name="Rettangolo 25"/>
            <p:cNvSpPr/>
            <p:nvPr/>
          </p:nvSpPr>
          <p:spPr>
            <a:xfrm>
              <a:off x="1357290" y="6286520"/>
              <a:ext cx="1214446" cy="428628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u="sng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Cat. I</a:t>
              </a:r>
              <a:endParaRPr lang="en-US" b="1" u="sng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endParaRPr>
            </a:p>
          </p:txBody>
        </p:sp>
      </p:grpSp>
      <p:sp>
        <p:nvSpPr>
          <p:cNvPr id="35" name="CasellaDiTesto 34"/>
          <p:cNvSpPr txBox="1"/>
          <p:nvPr/>
        </p:nvSpPr>
        <p:spPr>
          <a:xfrm>
            <a:off x="5000628" y="1857364"/>
            <a:ext cx="3929090" cy="41549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In general, energy-based methods provide a better solution in comparison with N2-EC8</a:t>
            </a:r>
          </a:p>
          <a:p>
            <a:endParaRPr lang="en-US" sz="2200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This is true for cat. I. On the contrary, it is not so clear since Cat. II has been considered</a:t>
            </a:r>
          </a:p>
          <a:p>
            <a:endParaRPr lang="en-US" sz="2200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This trend is recognizable for the higher values of T (0.5, 1.0 s) but not for the lower period (0.3 s) </a:t>
            </a:r>
          </a:p>
          <a:p>
            <a:endParaRPr lang="en-US" sz="2200" u="sng" dirty="0" smtClean="0"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magine 4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00166" y="4359600"/>
            <a:ext cx="3420000" cy="2340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SDOF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1428728" y="1109947"/>
            <a:ext cx="742955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t-IT" sz="2200" b="1" u="sng" dirty="0" smtClean="0">
                <a:latin typeface="Garamond" pitchFamily="18" charset="0"/>
              </a:rPr>
              <a:t>R-</a:t>
            </a:r>
            <a:r>
              <a:rPr lang="el-GR" sz="2200" b="1" u="sng" dirty="0" smtClean="0">
                <a:latin typeface="Garamond" pitchFamily="18" charset="0"/>
              </a:rPr>
              <a:t>μ</a:t>
            </a:r>
            <a:r>
              <a:rPr lang="it-IT" sz="2200" b="1" u="sng" dirty="0" smtClean="0">
                <a:latin typeface="Garamond" pitchFamily="18" charset="0"/>
              </a:rPr>
              <a:t> </a:t>
            </a:r>
            <a:r>
              <a:rPr lang="en-US" sz="2200" b="1" u="sng" dirty="0" smtClean="0">
                <a:latin typeface="Garamond" pitchFamily="18" charset="0"/>
              </a:rPr>
              <a:t>values</a:t>
            </a:r>
            <a:r>
              <a:rPr lang="en-US" sz="2200" u="sng" dirty="0" smtClean="0">
                <a:latin typeface="Garamond" pitchFamily="18" charset="0"/>
              </a:rPr>
              <a:t>:</a:t>
            </a:r>
            <a:r>
              <a:rPr lang="en-US" sz="2200" dirty="0" smtClean="0">
                <a:latin typeface="Garamond" pitchFamily="18" charset="0"/>
              </a:rPr>
              <a:t> comparison</a:t>
            </a:r>
            <a:r>
              <a:rPr lang="it-IT" sz="2200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between NLSAs and RHA when couples strength reduction factor/ductility (R-</a:t>
            </a:r>
            <a:r>
              <a:rPr lang="el-GR" sz="2200" dirty="0" smtClean="0">
                <a:latin typeface="Garamond" pitchFamily="18" charset="0"/>
              </a:rPr>
              <a:t>μ</a:t>
            </a:r>
            <a:r>
              <a:rPr lang="en-US" sz="2200" dirty="0" smtClean="0">
                <a:latin typeface="Garamond" pitchFamily="18" charset="0"/>
              </a:rPr>
              <a:t>) are considered</a:t>
            </a:r>
            <a:endParaRPr lang="en-US" sz="2200" u="sng" dirty="0" smtClean="0">
              <a:latin typeface="Garamond" pitchFamily="18" charset="0"/>
            </a:endParaRPr>
          </a:p>
        </p:txBody>
      </p:sp>
      <p:pic>
        <p:nvPicPr>
          <p:cNvPr id="25" name="Immagine 24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08400" y="1926000"/>
            <a:ext cx="3420000" cy="23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Immagine 39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081090" y="4359600"/>
            <a:ext cx="3420000" cy="2340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41" name="Rettangolo 40"/>
          <p:cNvSpPr/>
          <p:nvPr/>
        </p:nvSpPr>
        <p:spPr>
          <a:xfrm>
            <a:off x="2143108" y="2214554"/>
            <a:ext cx="1214446" cy="64294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Cat. I</a:t>
            </a:r>
          </a:p>
          <a:p>
            <a:pPr algn="ctr"/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T = 0.30 s</a:t>
            </a:r>
            <a:endParaRPr 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42" name="Rettangolo 41"/>
          <p:cNvSpPr/>
          <p:nvPr/>
        </p:nvSpPr>
        <p:spPr>
          <a:xfrm>
            <a:off x="5715798" y="4643446"/>
            <a:ext cx="1214446" cy="64294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Cat. I</a:t>
            </a:r>
          </a:p>
          <a:p>
            <a:pPr algn="ctr"/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T = 1.00 s</a:t>
            </a:r>
            <a:endParaRPr 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43" name="CasellaDiTesto 42"/>
          <p:cNvSpPr txBox="1"/>
          <p:nvPr/>
        </p:nvSpPr>
        <p:spPr>
          <a:xfrm>
            <a:off x="5000628" y="1857364"/>
            <a:ext cx="4000528" cy="24622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Energy-B procedure tends to be comparable with RHA results. On the contrary, N2-EC8 does not and its tendency is opposite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When R and </a:t>
            </a:r>
            <a:r>
              <a:rPr lang="el-GR" sz="2200" dirty="0" smtClean="0">
                <a:latin typeface="Garamond" pitchFamily="18" charset="0"/>
              </a:rPr>
              <a:t>μ</a:t>
            </a:r>
            <a:r>
              <a:rPr lang="it-IT" sz="2200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increase, scattering with RHA increase as well</a:t>
            </a:r>
          </a:p>
        </p:txBody>
      </p:sp>
      <p:sp>
        <p:nvSpPr>
          <p:cNvPr id="45" name="Rettangolo 44"/>
          <p:cNvSpPr/>
          <p:nvPr/>
        </p:nvSpPr>
        <p:spPr>
          <a:xfrm>
            <a:off x="2143108" y="4643446"/>
            <a:ext cx="1214446" cy="64294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Cat. I</a:t>
            </a:r>
          </a:p>
          <a:p>
            <a:pPr algn="ctr"/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T = 0.50 s</a:t>
            </a:r>
            <a:endParaRPr 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magine 24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08400" y="1926000"/>
            <a:ext cx="3420000" cy="23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Immagine 39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08400" y="4359600"/>
            <a:ext cx="3420000" cy="23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SDOF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SDOF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1428728" y="1109947"/>
            <a:ext cx="742955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l-GR" sz="2200" b="1" u="sng" dirty="0" smtClean="0">
                <a:latin typeface="Garamond" pitchFamily="18" charset="0"/>
              </a:rPr>
              <a:t>ε</a:t>
            </a:r>
            <a:r>
              <a:rPr lang="it-IT" sz="2200" b="1" u="sng" dirty="0" smtClean="0">
                <a:latin typeface="Garamond" pitchFamily="18" charset="0"/>
              </a:rPr>
              <a:t>-</a:t>
            </a:r>
            <a:r>
              <a:rPr lang="en-US" sz="2200" b="1" u="sng" dirty="0" smtClean="0">
                <a:latin typeface="Garamond" pitchFamily="18" charset="0"/>
              </a:rPr>
              <a:t>period</a:t>
            </a:r>
            <a:r>
              <a:rPr lang="en-US" sz="2200" u="sng" dirty="0" smtClean="0">
                <a:latin typeface="Garamond" pitchFamily="18" charset="0"/>
              </a:rPr>
              <a:t>:</a:t>
            </a:r>
            <a:r>
              <a:rPr lang="en-US" sz="2200" dirty="0" smtClean="0">
                <a:latin typeface="Garamond" pitchFamily="18" charset="0"/>
              </a:rPr>
              <a:t> comparison</a:t>
            </a:r>
            <a:r>
              <a:rPr lang="it-IT" sz="2200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between NLSAs and Modal Analysis in terms of period </a:t>
            </a:r>
            <a:r>
              <a:rPr lang="it-IT" sz="2200" dirty="0" smtClean="0">
                <a:latin typeface="Garamond" pitchFamily="18" charset="0"/>
              </a:rPr>
              <a:t>T </a:t>
            </a:r>
            <a:r>
              <a:rPr lang="en-US" sz="2200" dirty="0" smtClean="0">
                <a:latin typeface="Garamond" pitchFamily="18" charset="0"/>
              </a:rPr>
              <a:t>of system</a:t>
            </a:r>
            <a:endParaRPr lang="en-US" sz="2200" u="sng" dirty="0" smtClean="0">
              <a:latin typeface="Garamond" pitchFamily="18" charset="0"/>
            </a:endParaRPr>
          </a:p>
        </p:txBody>
      </p:sp>
      <p:sp>
        <p:nvSpPr>
          <p:cNvPr id="26" name="Rettangolo 25"/>
          <p:cNvSpPr/>
          <p:nvPr/>
        </p:nvSpPr>
        <p:spPr>
          <a:xfrm>
            <a:off x="1357290" y="6269066"/>
            <a:ext cx="1214446" cy="428628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u="sng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Cat. I</a:t>
            </a:r>
            <a:endParaRPr lang="en-US" b="1" u="sng" dirty="0" smtClean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5" name="CasellaDiTesto 34"/>
          <p:cNvSpPr txBox="1"/>
          <p:nvPr/>
        </p:nvSpPr>
        <p:spPr>
          <a:xfrm>
            <a:off x="5000628" y="1857364"/>
            <a:ext cx="3929090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Both N2-EC8 and Energy-A procedures are based on bi-linearization that gives</a:t>
            </a:r>
          </a:p>
        </p:txBody>
      </p:sp>
      <p:sp>
        <p:nvSpPr>
          <p:cNvPr id="39" name="Rettangolo 38"/>
          <p:cNvSpPr/>
          <p:nvPr/>
        </p:nvSpPr>
        <p:spPr>
          <a:xfrm>
            <a:off x="1357290" y="3857628"/>
            <a:ext cx="1214446" cy="428628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u="sng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Cat. II</a:t>
            </a:r>
            <a:endParaRPr lang="en-US" b="1" u="sng" dirty="0" smtClean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41" name="CasellaDiTesto 40"/>
          <p:cNvSpPr txBox="1"/>
          <p:nvPr/>
        </p:nvSpPr>
        <p:spPr>
          <a:xfrm>
            <a:off x="5000628" y="4035516"/>
            <a:ext cx="3929090" cy="24622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Energy-B gives T, in an indirect way, using by evaluation of elastic performance and consequently the error is slightly higher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All procedures provide in all cases an accurate estimation of period </a:t>
            </a:r>
          </a:p>
        </p:txBody>
      </p:sp>
      <p:graphicFrame>
        <p:nvGraphicFramePr>
          <p:cNvPr id="63490" name="Object 2"/>
          <p:cNvGraphicFramePr>
            <a:graphicFrameLocks noChangeAspect="1"/>
          </p:cNvGraphicFramePr>
          <p:nvPr/>
        </p:nvGraphicFramePr>
        <p:xfrm>
          <a:off x="5824558" y="3000372"/>
          <a:ext cx="1676400" cy="787400"/>
        </p:xfrm>
        <a:graphic>
          <a:graphicData uri="http://schemas.openxmlformats.org/presentationml/2006/ole">
            <p:oleObj spid="_x0000_s63490" name="Equazione" r:id="rId6" imgW="914400" imgH="431640" progId="Equation.3">
              <p:embed/>
            </p:oleObj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7" name="CasellaDiTesto 36"/>
          <p:cNvSpPr txBox="1"/>
          <p:nvPr/>
        </p:nvSpPr>
        <p:spPr>
          <a:xfrm>
            <a:off x="1785918" y="4936821"/>
            <a:ext cx="6786610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Evaluation of 2D-MDOF System Response</a:t>
            </a:r>
          </a:p>
        </p:txBody>
      </p:sp>
      <p:sp>
        <p:nvSpPr>
          <p:cNvPr id="39" name="Triangolo isoscele 38"/>
          <p:cNvSpPr/>
          <p:nvPr/>
        </p:nvSpPr>
        <p:spPr>
          <a:xfrm rot="16200000">
            <a:off x="1250133" y="5069250"/>
            <a:ext cx="642942" cy="285752"/>
          </a:xfrm>
          <a:prstGeom prst="triangle">
            <a:avLst/>
          </a:prstGeom>
          <a:solidFill>
            <a:srgbClr val="33CC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following </a:t>
            </a:r>
            <a:r>
              <a:rPr lang="en-US" sz="2200" b="1" dirty="0" smtClean="0">
                <a:latin typeface="Garamond" pitchFamily="18" charset="0"/>
              </a:rPr>
              <a:t>2D-MDOF</a:t>
            </a:r>
            <a:r>
              <a:rPr lang="en-US" sz="2200" dirty="0" smtClean="0">
                <a:latin typeface="Garamond" pitchFamily="18" charset="0"/>
              </a:rPr>
              <a:t> systems have been considered in order to assess the reliability of the energy-based NLSAs proposed </a:t>
            </a:r>
          </a:p>
        </p:txBody>
      </p:sp>
      <p:pic>
        <p:nvPicPr>
          <p:cNvPr id="35" name="Immagine 34"/>
          <p:cNvPicPr/>
          <p:nvPr/>
        </p:nvPicPr>
        <p:blipFill>
          <a:blip r:embed="rId3"/>
          <a:srcRect l="1828" t="2980" r="2485"/>
          <a:stretch>
            <a:fillRect/>
          </a:stretch>
        </p:blipFill>
        <p:spPr bwMode="auto">
          <a:xfrm>
            <a:off x="1643042" y="2000240"/>
            <a:ext cx="7143800" cy="2428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36" name="Tabella 35"/>
          <p:cNvGraphicFramePr>
            <a:graphicFrameLocks noGrp="1"/>
          </p:cNvGraphicFramePr>
          <p:nvPr/>
        </p:nvGraphicFramePr>
        <p:xfrm>
          <a:off x="1620840" y="4572010"/>
          <a:ext cx="7166001" cy="2071700"/>
        </p:xfrm>
        <a:graphic>
          <a:graphicData uri="http://schemas.openxmlformats.org/drawingml/2006/table">
            <a:tbl>
              <a:tblPr/>
              <a:tblGrid>
                <a:gridCol w="716600"/>
                <a:gridCol w="716600"/>
                <a:gridCol w="716600"/>
                <a:gridCol w="716600"/>
                <a:gridCol w="716600"/>
                <a:gridCol w="716600"/>
                <a:gridCol w="730832"/>
                <a:gridCol w="702369"/>
                <a:gridCol w="716600"/>
                <a:gridCol w="716600"/>
              </a:tblGrid>
              <a:tr h="53287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Model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#</a:t>
                      </a:r>
                      <a:endParaRPr lang="en-US" sz="1400" noProof="0" smtClean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Floors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#</a:t>
                      </a:r>
                      <a:endParaRPr lang="en-US" sz="1400" noProof="0" smtClean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Bays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m</a:t>
                      </a:r>
                      <a:r>
                        <a:rPr lang="en-US" sz="1400" baseline="-250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tot</a:t>
                      </a:r>
                      <a:endParaRPr lang="en-US" sz="1400" noProof="0" smtClean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(t)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m*</a:t>
                      </a:r>
                      <a:endParaRPr lang="en-US" sz="1400" noProof="0" smtClean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(%)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m</a:t>
                      </a:r>
                      <a:r>
                        <a:rPr lang="en-US" sz="1400" baseline="-250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I</a:t>
                      </a:r>
                      <a:endParaRPr lang="en-US" sz="1400" noProof="0" smtClean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(%)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Period</a:t>
                      </a:r>
                      <a:endParaRPr lang="en-US" sz="1400" noProof="0" smtClean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(s)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Γ Factor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Ductil.</a:t>
                      </a:r>
                      <a:r>
                        <a:rPr lang="en-US" sz="1400" baseline="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 Class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Design R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252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Alfa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3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2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83.4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66.5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85.3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0.462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1.282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High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5.85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26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Beta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4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3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144.6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64.8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86.6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0.509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1.336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High</a:t>
                      </a:r>
                      <a:endParaRPr lang="en-US" sz="1400" noProof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5.85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26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Gamma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6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3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327.6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50.2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72.7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0.624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1.448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High</a:t>
                      </a:r>
                      <a:endParaRPr lang="en-US" sz="1400" noProof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5.85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26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Delta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10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3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602.9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48.7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71.8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1.064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1.476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High</a:t>
                      </a:r>
                      <a:endParaRPr lang="en-US" sz="1400" noProof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5.85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26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Eps (+)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4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3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160.9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68.8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86.4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0.500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1.257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High</a:t>
                      </a:r>
                      <a:endParaRPr lang="en-US" sz="1400" noProof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5.85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26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Eps (–)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4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3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160.9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68.8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86.4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0.500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1.257</a:t>
                      </a:r>
                      <a:endParaRPr lang="en-US" sz="1400" noProof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High</a:t>
                      </a:r>
                      <a:endParaRPr lang="en-US" sz="1400" noProof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5.85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025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90348" y="2000240"/>
            <a:ext cx="2695900" cy="200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3"/>
          <a:srcRect l="3158" t="7606" r="1316" b="3803"/>
          <a:stretch>
            <a:fillRect/>
          </a:stretch>
        </p:blipFill>
        <p:spPr bwMode="auto">
          <a:xfrm>
            <a:off x="5357818" y="4071942"/>
            <a:ext cx="3571900" cy="235745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For what concerns the </a:t>
            </a:r>
            <a:r>
              <a:rPr lang="en-US" sz="2200" b="1" dirty="0" smtClean="0">
                <a:latin typeface="Garamond" pitchFamily="18" charset="0"/>
              </a:rPr>
              <a:t>seismic input</a:t>
            </a:r>
            <a:r>
              <a:rPr lang="en-US" sz="2200" dirty="0" smtClean="0">
                <a:latin typeface="Garamond" pitchFamily="18" charset="0"/>
              </a:rPr>
              <a:t>, the following assumptions have been adopted to perform NLSA and RHA 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4500562" y="1948254"/>
            <a:ext cx="4500594" cy="186204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Seismic Demand Spectrum:</a:t>
            </a:r>
          </a:p>
          <a:p>
            <a:endParaRPr lang="en-US" sz="500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Seismic Zone = I</a:t>
            </a:r>
          </a:p>
          <a:p>
            <a:r>
              <a:rPr lang="en-US" sz="2200" dirty="0" smtClean="0">
                <a:latin typeface="Garamond" pitchFamily="18" charset="0"/>
              </a:rPr>
              <a:t>Peak Gr. Acceleration, PGA = 0.35·g</a:t>
            </a:r>
          </a:p>
          <a:p>
            <a:r>
              <a:rPr lang="en-US" sz="2200" dirty="0" smtClean="0">
                <a:latin typeface="Garamond" pitchFamily="18" charset="0"/>
              </a:rPr>
              <a:t>Soil Condition = B</a:t>
            </a:r>
          </a:p>
          <a:p>
            <a:r>
              <a:rPr lang="en-US" sz="2200" dirty="0" smtClean="0">
                <a:latin typeface="Garamond" pitchFamily="18" charset="0"/>
              </a:rPr>
              <a:t>Equivalent Damping, </a:t>
            </a:r>
            <a:r>
              <a:rPr lang="el-GR" sz="2200" dirty="0" smtClean="0">
                <a:latin typeface="Garamond" pitchFamily="18" charset="0"/>
              </a:rPr>
              <a:t>ξ</a:t>
            </a:r>
            <a:r>
              <a:rPr lang="it-IT" sz="2200" dirty="0" smtClean="0">
                <a:latin typeface="Garamond" pitchFamily="18" charset="0"/>
              </a:rPr>
              <a:t> = 5%</a:t>
            </a:r>
          </a:p>
        </p:txBody>
      </p:sp>
      <p:sp>
        <p:nvSpPr>
          <p:cNvPr id="26" name="CasellaDiTesto 25"/>
          <p:cNvSpPr txBox="1"/>
          <p:nvPr/>
        </p:nvSpPr>
        <p:spPr>
          <a:xfrm>
            <a:off x="1428728" y="4353850"/>
            <a:ext cx="4000528" cy="15234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Two 7-accelerograms groups:</a:t>
            </a:r>
          </a:p>
          <a:p>
            <a:endParaRPr lang="en-US" sz="500" u="sng" dirty="0" smtClean="0">
              <a:latin typeface="Garamond" pitchFamily="18" charset="0"/>
            </a:endParaRPr>
          </a:p>
          <a:p>
            <a:r>
              <a:rPr lang="en-US" sz="2200" dirty="0" err="1" smtClean="0">
                <a:latin typeface="Garamond" pitchFamily="18" charset="0"/>
              </a:rPr>
              <a:t>Gen_Acc</a:t>
            </a:r>
            <a:r>
              <a:rPr lang="en-US" sz="2200" dirty="0" smtClean="0">
                <a:latin typeface="Garamond" pitchFamily="18" charset="0"/>
              </a:rPr>
              <a:t> = {7-Generated </a:t>
            </a:r>
            <a:r>
              <a:rPr lang="en-US" sz="2200" dirty="0" err="1" smtClean="0">
                <a:latin typeface="Garamond" pitchFamily="18" charset="0"/>
              </a:rPr>
              <a:t>Accel</a:t>
            </a:r>
            <a:r>
              <a:rPr lang="en-US" sz="2200" dirty="0" smtClean="0">
                <a:latin typeface="Garamond" pitchFamily="18" charset="0"/>
              </a:rPr>
              <a:t>.}</a:t>
            </a:r>
          </a:p>
          <a:p>
            <a:r>
              <a:rPr lang="en-US" sz="2200" dirty="0" err="1" smtClean="0">
                <a:latin typeface="Garamond" pitchFamily="18" charset="0"/>
              </a:rPr>
              <a:t>Rec_Acc</a:t>
            </a:r>
            <a:r>
              <a:rPr lang="en-US" sz="2200" dirty="0" smtClean="0">
                <a:latin typeface="Garamond" pitchFamily="18" charset="0"/>
              </a:rPr>
              <a:t> = {7-Recorded </a:t>
            </a:r>
            <a:r>
              <a:rPr lang="en-US" sz="2200" dirty="0" err="1" smtClean="0">
                <a:latin typeface="Garamond" pitchFamily="18" charset="0"/>
              </a:rPr>
              <a:t>Accel</a:t>
            </a:r>
            <a:r>
              <a:rPr lang="en-US" sz="2200" dirty="0" smtClean="0">
                <a:latin typeface="Garamond" pitchFamily="18" charset="0"/>
              </a:rPr>
              <a:t>.}</a:t>
            </a:r>
          </a:p>
          <a:p>
            <a:endParaRPr lang="en-US" sz="2200" dirty="0" smtClean="0"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Since a 2D-MDOF system has been adopted, the following parameters, which characterize estimated solution, are considered</a:t>
            </a:r>
          </a:p>
        </p:txBody>
      </p:sp>
      <p:sp>
        <p:nvSpPr>
          <p:cNvPr id="21" name="CasellaDiTesto 20"/>
          <p:cNvSpPr txBox="1"/>
          <p:nvPr/>
        </p:nvSpPr>
        <p:spPr>
          <a:xfrm>
            <a:off x="1428728" y="1928802"/>
            <a:ext cx="7715272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Lateral Force Distr. </a:t>
            </a:r>
            <a:r>
              <a:rPr lang="en-US" sz="2200" dirty="0" smtClean="0">
                <a:latin typeface="Garamond" pitchFamily="18" charset="0"/>
              </a:rPr>
              <a:t>= {Mod, </a:t>
            </a:r>
            <a:r>
              <a:rPr lang="en-US" sz="2200" dirty="0" err="1" smtClean="0">
                <a:latin typeface="Garamond" pitchFamily="18" charset="0"/>
              </a:rPr>
              <a:t>Uni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Ada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Mul</a:t>
            </a:r>
            <a:r>
              <a:rPr lang="en-US" sz="2200" dirty="0" smtClean="0">
                <a:latin typeface="Garamond" pitchFamily="18" charset="0"/>
              </a:rPr>
              <a:t>} </a:t>
            </a:r>
            <a:r>
              <a:rPr lang="en-US" sz="2200" b="1" dirty="0" smtClean="0">
                <a:latin typeface="Garamond" pitchFamily="18" charset="0"/>
              </a:rPr>
              <a:t>[4 options]</a:t>
            </a:r>
          </a:p>
          <a:p>
            <a:pPr marL="457200" indent="-457200"/>
            <a:endParaRPr lang="en-US" sz="1000" b="1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Effective Seismic Mass </a:t>
            </a:r>
            <a:r>
              <a:rPr lang="en-US" sz="2200" dirty="0" smtClean="0">
                <a:latin typeface="Garamond" pitchFamily="18" charset="0"/>
              </a:rPr>
              <a:t>= {m*, </a:t>
            </a:r>
            <a:r>
              <a:rPr lang="en-US" sz="2200" dirty="0" err="1" smtClean="0">
                <a:latin typeface="Garamond" pitchFamily="18" charset="0"/>
              </a:rPr>
              <a:t>m</a:t>
            </a:r>
            <a:r>
              <a:rPr lang="en-US" sz="2200" baseline="-25000" dirty="0" err="1" smtClean="0">
                <a:latin typeface="Garamond" pitchFamily="18" charset="0"/>
              </a:rPr>
              <a:t>I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m</a:t>
            </a:r>
            <a:r>
              <a:rPr lang="en-US" sz="2200" baseline="-25000" dirty="0" err="1" smtClean="0">
                <a:latin typeface="Garamond" pitchFamily="18" charset="0"/>
              </a:rPr>
              <a:t>tot</a:t>
            </a:r>
            <a:r>
              <a:rPr lang="en-US" sz="2200" dirty="0" smtClean="0">
                <a:latin typeface="Garamond" pitchFamily="18" charset="0"/>
              </a:rPr>
              <a:t>} </a:t>
            </a:r>
            <a:r>
              <a:rPr lang="en-US" sz="2200" b="1" dirty="0" smtClean="0">
                <a:latin typeface="Garamond" pitchFamily="18" charset="0"/>
              </a:rPr>
              <a:t>[3 options]</a:t>
            </a:r>
          </a:p>
          <a:p>
            <a:pPr marL="457200" indent="-457200"/>
            <a:endParaRPr lang="en-US" sz="1000" b="1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Procedure </a:t>
            </a:r>
            <a:r>
              <a:rPr lang="en-US" sz="2200" dirty="0" smtClean="0">
                <a:latin typeface="Garamond" pitchFamily="18" charset="0"/>
              </a:rPr>
              <a:t>= {N2-EC8, En-A, En-B} </a:t>
            </a:r>
            <a:r>
              <a:rPr lang="en-US" sz="2200" b="1" dirty="0" smtClean="0">
                <a:latin typeface="Garamond" pitchFamily="18" charset="0"/>
              </a:rPr>
              <a:t>[1+2 options]</a:t>
            </a:r>
          </a:p>
          <a:p>
            <a:pPr marL="457200" indent="-457200"/>
            <a:endParaRPr lang="en-US" sz="10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Seismic Spectra </a:t>
            </a:r>
            <a:r>
              <a:rPr lang="en-US" sz="2200" dirty="0" smtClean="0">
                <a:latin typeface="Garamond" pitchFamily="18" charset="0"/>
              </a:rPr>
              <a:t>= {</a:t>
            </a:r>
            <a:r>
              <a:rPr lang="en-US" sz="2200" dirty="0" err="1" smtClean="0">
                <a:latin typeface="Garamond" pitchFamily="18" charset="0"/>
              </a:rPr>
              <a:t>Cod_Spe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Gen_Spe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Rec_Spe</a:t>
            </a:r>
            <a:r>
              <a:rPr lang="en-US" sz="2200" dirty="0" smtClean="0">
                <a:latin typeface="Garamond" pitchFamily="18" charset="0"/>
              </a:rPr>
              <a:t>} </a:t>
            </a:r>
            <a:r>
              <a:rPr lang="en-US" sz="2200" b="1" dirty="0" smtClean="0">
                <a:latin typeface="Garamond" pitchFamily="18" charset="0"/>
              </a:rPr>
              <a:t>[3 options]</a:t>
            </a:r>
          </a:p>
          <a:p>
            <a:pPr marL="457200" indent="-457200"/>
            <a:endParaRPr lang="en-US" sz="10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Group of Accelerograms </a:t>
            </a:r>
            <a:r>
              <a:rPr lang="en-US" sz="2200" dirty="0" smtClean="0">
                <a:latin typeface="Garamond" pitchFamily="18" charset="0"/>
              </a:rPr>
              <a:t>= {</a:t>
            </a:r>
            <a:r>
              <a:rPr lang="en-US" sz="2200" dirty="0" err="1" smtClean="0">
                <a:latin typeface="Garamond" pitchFamily="18" charset="0"/>
              </a:rPr>
              <a:t>Gen_Acc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Rec_Acc</a:t>
            </a:r>
            <a:r>
              <a:rPr lang="en-US" sz="2200" dirty="0" smtClean="0">
                <a:latin typeface="Garamond" pitchFamily="18" charset="0"/>
              </a:rPr>
              <a:t>} </a:t>
            </a:r>
            <a:r>
              <a:rPr lang="en-US" sz="2200" b="1" dirty="0" smtClean="0">
                <a:latin typeface="Garamond" pitchFamily="18" charset="0"/>
              </a:rPr>
              <a:t>[2 options]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1428728" y="4490404"/>
            <a:ext cx="7500990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/>
            <a:r>
              <a:rPr lang="en-US" sz="2200" dirty="0" smtClean="0">
                <a:latin typeface="Garamond" pitchFamily="18" charset="0"/>
              </a:rPr>
              <a:t>For each </a:t>
            </a:r>
            <a:r>
              <a:rPr lang="en-US" sz="2200" b="1" dirty="0" smtClean="0">
                <a:latin typeface="Garamond" pitchFamily="18" charset="0"/>
              </a:rPr>
              <a:t>scenario</a:t>
            </a:r>
            <a:r>
              <a:rPr lang="en-US" sz="2200" dirty="0" smtClean="0">
                <a:latin typeface="Garamond" pitchFamily="18" charset="0"/>
              </a:rPr>
              <a:t> (</a:t>
            </a:r>
            <a:r>
              <a:rPr lang="en-US" sz="2200" b="1" dirty="0" smtClean="0">
                <a:latin typeface="Garamond" pitchFamily="18" charset="0"/>
              </a:rPr>
              <a:t>combination of cases</a:t>
            </a:r>
            <a:r>
              <a:rPr lang="en-US" sz="2200" dirty="0" smtClean="0">
                <a:latin typeface="Garamond" pitchFamily="18" charset="0"/>
              </a:rPr>
              <a:t>), results obtained from</a:t>
            </a:r>
          </a:p>
          <a:p>
            <a:pPr marL="457200" indent="-457200"/>
            <a:r>
              <a:rPr lang="en-US" sz="2200" dirty="0" smtClean="0">
                <a:latin typeface="Garamond" pitchFamily="18" charset="0"/>
              </a:rPr>
              <a:t>both </a:t>
            </a:r>
            <a:r>
              <a:rPr lang="en-US" sz="2200" b="1" dirty="0" smtClean="0">
                <a:latin typeface="Garamond" pitchFamily="18" charset="0"/>
              </a:rPr>
              <a:t>NLSA</a:t>
            </a:r>
            <a:r>
              <a:rPr lang="en-US" sz="2200" dirty="0" smtClean="0">
                <a:latin typeface="Garamond" pitchFamily="18" charset="0"/>
              </a:rPr>
              <a:t> and </a:t>
            </a:r>
            <a:r>
              <a:rPr lang="en-US" sz="2200" b="1" dirty="0" smtClean="0">
                <a:latin typeface="Garamond" pitchFamily="18" charset="0"/>
              </a:rPr>
              <a:t>RHA</a:t>
            </a:r>
            <a:r>
              <a:rPr lang="en-US" sz="2200" dirty="0" smtClean="0">
                <a:latin typeface="Garamond" pitchFamily="18" charset="0"/>
              </a:rPr>
              <a:t> are compared in terms of</a:t>
            </a:r>
          </a:p>
          <a:p>
            <a:pPr marL="457200" indent="-457200"/>
            <a:endParaRPr lang="en-US" sz="10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Storey Displacement (</a:t>
            </a:r>
            <a:r>
              <a:rPr lang="en-US" sz="2200" b="1" dirty="0" err="1" smtClean="0">
                <a:latin typeface="Garamond" pitchFamily="18" charset="0"/>
              </a:rPr>
              <a:t>s</a:t>
            </a:r>
            <a:r>
              <a:rPr lang="en-US" sz="2200" b="1" baseline="-25000" dirty="0" err="1" smtClean="0">
                <a:latin typeface="Garamond" pitchFamily="18" charset="0"/>
              </a:rPr>
              <a:t>i</a:t>
            </a:r>
            <a:r>
              <a:rPr lang="en-US" sz="2200" dirty="0" smtClean="0">
                <a:latin typeface="Garamond" pitchFamily="18" charset="0"/>
              </a:rPr>
              <a:t>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Storey Drift (</a:t>
            </a:r>
            <a:r>
              <a:rPr lang="en-US" sz="2200" b="1" dirty="0" err="1" smtClean="0">
                <a:latin typeface="Garamond" pitchFamily="18" charset="0"/>
              </a:rPr>
              <a:t>d</a:t>
            </a:r>
            <a:r>
              <a:rPr lang="en-US" sz="2200" b="1" baseline="-25000" dirty="0" err="1" smtClean="0">
                <a:latin typeface="Garamond" pitchFamily="18" charset="0"/>
              </a:rPr>
              <a:t>i</a:t>
            </a:r>
            <a:r>
              <a:rPr lang="en-US" sz="2200" dirty="0" smtClean="0">
                <a:latin typeface="Garamond" pitchFamily="18" charset="0"/>
              </a:rPr>
              <a:t>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Base Shear (</a:t>
            </a:r>
            <a:r>
              <a:rPr lang="en-US" sz="2200" b="1" dirty="0" err="1" smtClean="0">
                <a:latin typeface="Garamond" pitchFamily="18" charset="0"/>
              </a:rPr>
              <a:t>F</a:t>
            </a:r>
            <a:r>
              <a:rPr lang="en-US" sz="2200" b="1" baseline="-25000" dirty="0" err="1" smtClean="0">
                <a:latin typeface="Garamond" pitchFamily="18" charset="0"/>
              </a:rPr>
              <a:t>b</a:t>
            </a:r>
            <a:r>
              <a:rPr lang="en-US" sz="2200" dirty="0" smtClean="0">
                <a:latin typeface="Garamond" pitchFamily="18" charset="0"/>
              </a:rPr>
              <a:t>)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u="sng" dirty="0" smtClean="0">
                <a:latin typeface="Garamond" pitchFamily="18" charset="0"/>
              </a:rPr>
              <a:t>Cases available for what concerns </a:t>
            </a:r>
            <a:r>
              <a:rPr lang="en-US" sz="2200" b="1" u="sng" dirty="0" smtClean="0">
                <a:latin typeface="Garamond" pitchFamily="18" charset="0"/>
              </a:rPr>
              <a:t>NLSAs</a:t>
            </a:r>
            <a:r>
              <a:rPr lang="en-US" sz="2200" u="sng" dirty="0" smtClean="0">
                <a:latin typeface="Garamond" pitchFamily="18" charset="0"/>
              </a:rPr>
              <a:t>:</a:t>
            </a:r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1569353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When the </a:t>
            </a:r>
            <a:r>
              <a:rPr lang="en-US" sz="2200" b="1" dirty="0" smtClean="0">
                <a:latin typeface="Garamond" pitchFamily="18" charset="0"/>
              </a:rPr>
              <a:t>energy-based methodologies </a:t>
            </a:r>
            <a:r>
              <a:rPr lang="en-US" sz="2200" dirty="0" smtClean="0">
                <a:latin typeface="Garamond" pitchFamily="18" charset="0"/>
              </a:rPr>
              <a:t>have been taken into account, each NLSA is characterized by</a:t>
            </a:r>
          </a:p>
        </p:txBody>
      </p:sp>
      <p:graphicFrame>
        <p:nvGraphicFramePr>
          <p:cNvPr id="64514" name="Object 2"/>
          <p:cNvGraphicFramePr>
            <a:graphicFrameLocks noChangeAspect="1"/>
          </p:cNvGraphicFramePr>
          <p:nvPr/>
        </p:nvGraphicFramePr>
        <p:xfrm>
          <a:off x="1482756" y="2357430"/>
          <a:ext cx="7446962" cy="1666875"/>
        </p:xfrm>
        <a:graphic>
          <a:graphicData uri="http://schemas.openxmlformats.org/presentationml/2006/ole">
            <p:oleObj spid="_x0000_s64514" name="Equazione" r:id="rId4" imgW="4063680" imgH="914400" progId="Equation.3">
              <p:embed/>
            </p:oleObj>
          </a:graphicData>
        </a:graphic>
      </p:graphicFrame>
      <p:sp>
        <p:nvSpPr>
          <p:cNvPr id="36" name="CasellaDiTesto 35"/>
          <p:cNvSpPr txBox="1"/>
          <p:nvPr/>
        </p:nvSpPr>
        <p:spPr>
          <a:xfrm>
            <a:off x="1428728" y="4286256"/>
            <a:ext cx="771527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Since the </a:t>
            </a:r>
            <a:r>
              <a:rPr lang="en-US" sz="2200" b="1" dirty="0" smtClean="0">
                <a:latin typeface="Garamond" pitchFamily="18" charset="0"/>
              </a:rPr>
              <a:t>N2-EC8 methodology</a:t>
            </a:r>
            <a:r>
              <a:rPr lang="en-US" sz="2200" dirty="0" smtClean="0">
                <a:latin typeface="Garamond" pitchFamily="18" charset="0"/>
              </a:rPr>
              <a:t>, here considered as a benchmark,</a:t>
            </a:r>
            <a:r>
              <a:rPr lang="en-US" sz="2200" b="1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has been taken into account, each NLSA is characterized by</a:t>
            </a:r>
          </a:p>
        </p:txBody>
      </p:sp>
      <p:graphicFrame>
        <p:nvGraphicFramePr>
          <p:cNvPr id="37" name="Object 2"/>
          <p:cNvGraphicFramePr>
            <a:graphicFrameLocks noChangeAspect="1"/>
          </p:cNvGraphicFramePr>
          <p:nvPr/>
        </p:nvGraphicFramePr>
        <p:xfrm>
          <a:off x="1500166" y="5072063"/>
          <a:ext cx="7285037" cy="1666875"/>
        </p:xfrm>
        <a:graphic>
          <a:graphicData uri="http://schemas.openxmlformats.org/presentationml/2006/ole">
            <p:oleObj spid="_x0000_s64515" name="Equazione" r:id="rId5" imgW="3974760" imgH="914400" progId="Equation.3">
              <p:embed/>
            </p:oleObj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u="sng" dirty="0" smtClean="0">
                <a:latin typeface="Garamond" pitchFamily="18" charset="0"/>
              </a:rPr>
              <a:t>Cases available for what concerns </a:t>
            </a:r>
            <a:r>
              <a:rPr lang="en-US" sz="2200" b="1" u="sng" dirty="0" smtClean="0">
                <a:latin typeface="Garamond" pitchFamily="18" charset="0"/>
              </a:rPr>
              <a:t>RHAs</a:t>
            </a:r>
            <a:r>
              <a:rPr lang="en-US" sz="2200" u="sng" dirty="0" smtClean="0">
                <a:latin typeface="Garamond" pitchFamily="18" charset="0"/>
              </a:rPr>
              <a:t>:</a:t>
            </a:r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1569353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When the </a:t>
            </a:r>
            <a:r>
              <a:rPr lang="en-US" sz="2200" b="1" dirty="0" smtClean="0">
                <a:latin typeface="Garamond" pitchFamily="18" charset="0"/>
              </a:rPr>
              <a:t>non linear dynamic analyses </a:t>
            </a:r>
            <a:r>
              <a:rPr lang="en-US" sz="2200" dirty="0" smtClean="0">
                <a:latin typeface="Garamond" pitchFamily="18" charset="0"/>
              </a:rPr>
              <a:t>have been taken into account, each RHA is characterized by</a:t>
            </a:r>
          </a:p>
        </p:txBody>
      </p:sp>
      <p:graphicFrame>
        <p:nvGraphicFramePr>
          <p:cNvPr id="64514" name="Object 2"/>
          <p:cNvGraphicFramePr>
            <a:graphicFrameLocks noChangeAspect="1"/>
          </p:cNvGraphicFramePr>
          <p:nvPr/>
        </p:nvGraphicFramePr>
        <p:xfrm>
          <a:off x="1549400" y="2463888"/>
          <a:ext cx="7308850" cy="1666875"/>
        </p:xfrm>
        <a:graphic>
          <a:graphicData uri="http://schemas.openxmlformats.org/presentationml/2006/ole">
            <p:oleObj spid="_x0000_s65538" name="Equazione" r:id="rId4" imgW="3987720" imgH="914400" progId="Equation.3">
              <p:embed/>
            </p:oleObj>
          </a:graphicData>
        </a:graphic>
      </p:graphicFrame>
      <p:sp>
        <p:nvSpPr>
          <p:cNvPr id="36" name="CasellaDiTesto 35"/>
          <p:cNvSpPr txBox="1"/>
          <p:nvPr/>
        </p:nvSpPr>
        <p:spPr>
          <a:xfrm>
            <a:off x="1428728" y="4392706"/>
            <a:ext cx="7429520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RHA cases proposed above derive from the fact that </a:t>
            </a:r>
            <a:r>
              <a:rPr lang="en-US" sz="2200" b="1" dirty="0" smtClean="0">
                <a:latin typeface="Garamond" pitchFamily="18" charset="0"/>
              </a:rPr>
              <a:t>seismic demand spectra </a:t>
            </a:r>
            <a:r>
              <a:rPr lang="en-US" sz="2200" dirty="0" smtClean="0">
                <a:latin typeface="Garamond" pitchFamily="18" charset="0"/>
              </a:rPr>
              <a:t>and </a:t>
            </a:r>
            <a:r>
              <a:rPr lang="en-US" sz="2200" b="1" dirty="0" smtClean="0">
                <a:latin typeface="Garamond" pitchFamily="18" charset="0"/>
              </a:rPr>
              <a:t>groups of accelerograms </a:t>
            </a:r>
            <a:r>
              <a:rPr lang="en-US" sz="2200" dirty="0" smtClean="0">
                <a:latin typeface="Garamond" pitchFamily="18" charset="0"/>
              </a:rPr>
              <a:t>must be </a:t>
            </a:r>
            <a:r>
              <a:rPr lang="en-US" sz="2200" b="1" dirty="0" smtClean="0">
                <a:latin typeface="Garamond" pitchFamily="18" charset="0"/>
              </a:rPr>
              <a:t>consistent</a:t>
            </a:r>
          </a:p>
        </p:txBody>
      </p:sp>
      <p:sp>
        <p:nvSpPr>
          <p:cNvPr id="26" name="Rettangolo 25"/>
          <p:cNvSpPr/>
          <p:nvPr/>
        </p:nvSpPr>
        <p:spPr>
          <a:xfrm>
            <a:off x="1714480" y="5643578"/>
            <a:ext cx="7072362" cy="85725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Total Scenarios = [(24+4)</a:t>
            </a:r>
            <a:r>
              <a:rPr lang="en-US" sz="2200" b="1" baseline="-25000" dirty="0" smtClean="0">
                <a:solidFill>
                  <a:prstClr val="black"/>
                </a:solidFill>
                <a:latin typeface="Garamond" pitchFamily="18" charset="0"/>
              </a:rPr>
              <a:t>NLSA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] x [4</a:t>
            </a:r>
            <a:r>
              <a:rPr lang="en-US" sz="2200" b="1" baseline="-25000" dirty="0" smtClean="0">
                <a:solidFill>
                  <a:prstClr val="black"/>
                </a:solidFill>
                <a:latin typeface="Garamond" pitchFamily="18" charset="0"/>
              </a:rPr>
              <a:t>RHA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] x [6</a:t>
            </a:r>
            <a:r>
              <a:rPr lang="en-US" sz="2200" b="1" baseline="-25000" dirty="0" smtClean="0">
                <a:solidFill>
                  <a:prstClr val="black"/>
                </a:solidFill>
                <a:latin typeface="Garamond" pitchFamily="18" charset="0"/>
              </a:rPr>
              <a:t>Models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] = 672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ttangolo 34"/>
          <p:cNvSpPr/>
          <p:nvPr/>
        </p:nvSpPr>
        <p:spPr>
          <a:xfrm>
            <a:off x="3357554" y="5643578"/>
            <a:ext cx="4000528" cy="64294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Introduction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Energy-Balance Equation for Non Linear Static Analysis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Since </a:t>
            </a:r>
            <a:r>
              <a:rPr lang="en-US" sz="2200" b="1" dirty="0" smtClean="0">
                <a:latin typeface="Garamond" pitchFamily="18" charset="0"/>
              </a:rPr>
              <a:t>Non Linear Static Analysis </a:t>
            </a:r>
            <a:r>
              <a:rPr lang="en-US" sz="2200" dirty="0" smtClean="0">
                <a:latin typeface="Garamond" pitchFamily="18" charset="0"/>
              </a:rPr>
              <a:t>(</a:t>
            </a:r>
            <a:r>
              <a:rPr lang="en-US" sz="2200" b="1" dirty="0" smtClean="0">
                <a:latin typeface="Garamond" pitchFamily="18" charset="0"/>
              </a:rPr>
              <a:t>NLSA</a:t>
            </a:r>
            <a:r>
              <a:rPr lang="en-US" sz="2200" dirty="0" smtClean="0">
                <a:latin typeface="Garamond" pitchFamily="18" charset="0"/>
              </a:rPr>
              <a:t>) has been adopted, both energy-balance equations converge to the same form: 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aphicFrame>
        <p:nvGraphicFramePr>
          <p:cNvPr id="15363" name="Object 3"/>
          <p:cNvGraphicFramePr>
            <a:graphicFrameLocks noChangeAspect="1"/>
          </p:cNvGraphicFramePr>
          <p:nvPr/>
        </p:nvGraphicFramePr>
        <p:xfrm>
          <a:off x="1643042" y="2182822"/>
          <a:ext cx="2574925" cy="415925"/>
        </p:xfrm>
        <a:graphic>
          <a:graphicData uri="http://schemas.openxmlformats.org/presentationml/2006/ole">
            <p:oleObj spid="_x0000_s17410" name="Equazione" r:id="rId4" imgW="1409400" imgH="228600" progId="Equation.3">
              <p:embed/>
            </p:oleObj>
          </a:graphicData>
        </a:graphic>
      </p:graphicFrame>
      <p:graphicFrame>
        <p:nvGraphicFramePr>
          <p:cNvPr id="44" name="Object 3"/>
          <p:cNvGraphicFramePr>
            <a:graphicFrameLocks noChangeAspect="1"/>
          </p:cNvGraphicFramePr>
          <p:nvPr/>
        </p:nvGraphicFramePr>
        <p:xfrm>
          <a:off x="1643042" y="2574364"/>
          <a:ext cx="2574925" cy="485775"/>
        </p:xfrm>
        <a:graphic>
          <a:graphicData uri="http://schemas.openxmlformats.org/presentationml/2006/ole">
            <p:oleObj spid="_x0000_s17411" name="Equazione" r:id="rId5" imgW="1409400" imgH="266400" progId="Equation.3">
              <p:embed/>
            </p:oleObj>
          </a:graphicData>
        </a:graphic>
      </p:graphicFrame>
      <p:sp>
        <p:nvSpPr>
          <p:cNvPr id="36" name="CasellaDiTesto 35"/>
          <p:cNvSpPr txBox="1"/>
          <p:nvPr/>
        </p:nvSpPr>
        <p:spPr>
          <a:xfrm>
            <a:off x="6429388" y="2133594"/>
            <a:ext cx="1571636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latin typeface="Garamond" pitchFamily="18" charset="0"/>
              </a:rPr>
              <a:t>(Absolute)</a:t>
            </a:r>
          </a:p>
        </p:txBody>
      </p:sp>
      <p:sp>
        <p:nvSpPr>
          <p:cNvPr id="37" name="CasellaDiTesto 36"/>
          <p:cNvSpPr txBox="1"/>
          <p:nvPr/>
        </p:nvSpPr>
        <p:spPr>
          <a:xfrm>
            <a:off x="6429388" y="2562222"/>
            <a:ext cx="1571636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latin typeface="Garamond" pitchFamily="18" charset="0"/>
              </a:rPr>
              <a:t>(Relative)</a:t>
            </a:r>
          </a:p>
        </p:txBody>
      </p:sp>
      <p:graphicFrame>
        <p:nvGraphicFramePr>
          <p:cNvPr id="16390" name="Object 6"/>
          <p:cNvGraphicFramePr>
            <a:graphicFrameLocks noChangeAspect="1"/>
          </p:cNvGraphicFramePr>
          <p:nvPr/>
        </p:nvGraphicFramePr>
        <p:xfrm>
          <a:off x="5057787" y="3133725"/>
          <a:ext cx="1228725" cy="438150"/>
        </p:xfrm>
        <a:graphic>
          <a:graphicData uri="http://schemas.openxmlformats.org/presentationml/2006/ole">
            <p:oleObj spid="_x0000_s17412" name="Equazione" r:id="rId6" imgW="672840" imgH="241200" progId="Equation.3">
              <p:embed/>
            </p:oleObj>
          </a:graphicData>
        </a:graphic>
      </p:graphicFrame>
      <p:cxnSp>
        <p:nvCxnSpPr>
          <p:cNvPr id="40" name="Connettore 1 39"/>
          <p:cNvCxnSpPr/>
          <p:nvPr/>
        </p:nvCxnSpPr>
        <p:spPr>
          <a:xfrm>
            <a:off x="4857752" y="3071810"/>
            <a:ext cx="1571636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413" name="Object 5"/>
          <p:cNvGraphicFramePr>
            <a:graphicFrameLocks noChangeAspect="1"/>
          </p:cNvGraphicFramePr>
          <p:nvPr/>
        </p:nvGraphicFramePr>
        <p:xfrm>
          <a:off x="4505338" y="2178050"/>
          <a:ext cx="1924050" cy="393700"/>
        </p:xfrm>
        <a:graphic>
          <a:graphicData uri="http://schemas.openxmlformats.org/presentationml/2006/ole">
            <p:oleObj spid="_x0000_s17413" name="Equazione" r:id="rId7" imgW="1054080" imgH="215640" progId="Equation.3">
              <p:embed/>
            </p:oleObj>
          </a:graphicData>
        </a:graphic>
      </p:graphicFrame>
      <p:graphicFrame>
        <p:nvGraphicFramePr>
          <p:cNvPr id="17414" name="Object 6"/>
          <p:cNvGraphicFramePr>
            <a:graphicFrameLocks noChangeAspect="1"/>
          </p:cNvGraphicFramePr>
          <p:nvPr/>
        </p:nvGraphicFramePr>
        <p:xfrm>
          <a:off x="4505338" y="2571750"/>
          <a:ext cx="1924050" cy="463550"/>
        </p:xfrm>
        <a:graphic>
          <a:graphicData uri="http://schemas.openxmlformats.org/presentationml/2006/ole">
            <p:oleObj spid="_x0000_s17414" name="Equazione" r:id="rId8" imgW="1054080" imgH="253800" progId="Equation.3">
              <p:embed/>
            </p:oleObj>
          </a:graphicData>
        </a:graphic>
      </p:graphicFrame>
      <p:cxnSp>
        <p:nvCxnSpPr>
          <p:cNvPr id="45" name="Connettore 1 44"/>
          <p:cNvCxnSpPr/>
          <p:nvPr/>
        </p:nvCxnSpPr>
        <p:spPr>
          <a:xfrm rot="16200000" flipH="1">
            <a:off x="2786050" y="2214554"/>
            <a:ext cx="285752" cy="28575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ttore 1 46"/>
          <p:cNvCxnSpPr/>
          <p:nvPr/>
        </p:nvCxnSpPr>
        <p:spPr>
          <a:xfrm rot="16200000" flipH="1">
            <a:off x="2786050" y="2714620"/>
            <a:ext cx="285752" cy="28575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1 47"/>
          <p:cNvCxnSpPr/>
          <p:nvPr/>
        </p:nvCxnSpPr>
        <p:spPr>
          <a:xfrm rot="16200000" flipH="1">
            <a:off x="3357554" y="2214555"/>
            <a:ext cx="285752" cy="28575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1 48"/>
          <p:cNvCxnSpPr/>
          <p:nvPr/>
        </p:nvCxnSpPr>
        <p:spPr>
          <a:xfrm rot="16200000" flipH="1">
            <a:off x="3357554" y="2714621"/>
            <a:ext cx="285752" cy="28575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asellaDiTesto 49"/>
          <p:cNvSpPr txBox="1"/>
          <p:nvPr/>
        </p:nvSpPr>
        <p:spPr>
          <a:xfrm>
            <a:off x="1428728" y="4659823"/>
            <a:ext cx="7715272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Eventually, </a:t>
            </a:r>
            <a:r>
              <a:rPr lang="en-US" sz="2200" b="1" dirty="0" smtClean="0">
                <a:latin typeface="Garamond" pitchFamily="18" charset="0"/>
              </a:rPr>
              <a:t>Absolute/Relative Input Energy </a:t>
            </a:r>
            <a:r>
              <a:rPr lang="en-US" sz="2200" dirty="0" smtClean="0">
                <a:latin typeface="Garamond" pitchFamily="18" charset="0"/>
              </a:rPr>
              <a:t>is equal to absorbed energy composed by both spring (</a:t>
            </a:r>
            <a:r>
              <a:rPr lang="en-US" sz="2200" b="1" dirty="0" smtClean="0">
                <a:latin typeface="Garamond" pitchFamily="18" charset="0"/>
              </a:rPr>
              <a:t>elastic</a:t>
            </a:r>
            <a:r>
              <a:rPr lang="en-US" sz="2200" dirty="0" smtClean="0">
                <a:latin typeface="Garamond" pitchFamily="18" charset="0"/>
              </a:rPr>
              <a:t>) and hysteretic (</a:t>
            </a:r>
            <a:r>
              <a:rPr lang="en-US" sz="2200" b="1" dirty="0" smtClean="0">
                <a:latin typeface="Garamond" pitchFamily="18" charset="0"/>
              </a:rPr>
              <a:t>inelastic</a:t>
            </a:r>
            <a:r>
              <a:rPr lang="en-US" sz="2200" dirty="0" smtClean="0">
                <a:latin typeface="Garamond" pitchFamily="18" charset="0"/>
              </a:rPr>
              <a:t>) contributions  </a:t>
            </a:r>
          </a:p>
        </p:txBody>
      </p:sp>
      <p:graphicFrame>
        <p:nvGraphicFramePr>
          <p:cNvPr id="17415" name="Object 7"/>
          <p:cNvGraphicFramePr>
            <a:graphicFrameLocks noChangeAspect="1"/>
          </p:cNvGraphicFramePr>
          <p:nvPr/>
        </p:nvGraphicFramePr>
        <p:xfrm>
          <a:off x="3459181" y="5715016"/>
          <a:ext cx="3756025" cy="508000"/>
        </p:xfrm>
        <a:graphic>
          <a:graphicData uri="http://schemas.openxmlformats.org/presentationml/2006/ole">
            <p:oleObj spid="_x0000_s17415" name="Equazione" r:id="rId9" imgW="2057400" imgH="279360" progId="Equation.3">
              <p:embed/>
            </p:oleObj>
          </a:graphicData>
        </a:graphic>
      </p:graphicFrame>
      <p:sp>
        <p:nvSpPr>
          <p:cNvPr id="51" name="CasellaDiTesto 50"/>
          <p:cNvSpPr txBox="1"/>
          <p:nvPr/>
        </p:nvSpPr>
        <p:spPr>
          <a:xfrm>
            <a:off x="1428728" y="3786190"/>
            <a:ext cx="771527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because Kinetic (</a:t>
            </a:r>
            <a:r>
              <a:rPr lang="en-US" sz="2200" dirty="0" err="1" smtClean="0">
                <a:latin typeface="Garamond" pitchFamily="18" charset="0"/>
              </a:rPr>
              <a:t>E</a:t>
            </a:r>
            <a:r>
              <a:rPr lang="en-US" sz="2200" baseline="-25000" dirty="0" err="1" smtClean="0">
                <a:latin typeface="Garamond" pitchFamily="18" charset="0"/>
              </a:rPr>
              <a:t>k</a:t>
            </a:r>
            <a:r>
              <a:rPr lang="en-US" sz="2200" dirty="0" smtClean="0">
                <a:latin typeface="Garamond" pitchFamily="18" charset="0"/>
              </a:rPr>
              <a:t>) and Damping (E</a:t>
            </a:r>
            <a:r>
              <a:rPr lang="el-GR" sz="2200" baseline="-25000" dirty="0" smtClean="0">
                <a:latin typeface="Garamond" pitchFamily="18" charset="0"/>
              </a:rPr>
              <a:t>ξ</a:t>
            </a:r>
            <a:r>
              <a:rPr lang="en-US" sz="2200" dirty="0" smtClean="0">
                <a:latin typeface="Garamond" pitchFamily="18" charset="0"/>
              </a:rPr>
              <a:t>) Energies depend on velocity (</a:t>
            </a:r>
            <a:r>
              <a:rPr lang="en-US" sz="2200" dirty="0" err="1" smtClean="0">
                <a:latin typeface="Garamond" pitchFamily="18" charset="0"/>
              </a:rPr>
              <a:t>dx</a:t>
            </a:r>
            <a:r>
              <a:rPr lang="en-US" sz="2200" dirty="0" smtClean="0">
                <a:latin typeface="Garamond" pitchFamily="18" charset="0"/>
              </a:rPr>
              <a:t>/</a:t>
            </a:r>
            <a:r>
              <a:rPr lang="en-US" sz="2200" dirty="0" err="1" smtClean="0">
                <a:latin typeface="Garamond" pitchFamily="18" charset="0"/>
              </a:rPr>
              <a:t>dt</a:t>
            </a:r>
            <a:r>
              <a:rPr lang="en-US" sz="2200" dirty="0" smtClean="0">
                <a:latin typeface="Garamond" pitchFamily="18" charset="0"/>
              </a:rPr>
              <a:t>) that is null in a static analysis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At first, a “</a:t>
            </a:r>
            <a:r>
              <a:rPr lang="en-US" sz="2200" b="1" dirty="0" smtClean="0">
                <a:latin typeface="Garamond" pitchFamily="18" charset="0"/>
              </a:rPr>
              <a:t>Relative Comparison</a:t>
            </a:r>
            <a:r>
              <a:rPr lang="en-US" sz="2200" dirty="0" smtClean="0">
                <a:latin typeface="Garamond" pitchFamily="18" charset="0"/>
              </a:rPr>
              <a:t>”</a:t>
            </a:r>
            <a:r>
              <a:rPr lang="en-US" sz="2200" b="1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between responses are made  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1428728" y="1569353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Each seismic performance, estimated by means of NLSA, is characterized by N parameters</a:t>
            </a:r>
          </a:p>
        </p:txBody>
      </p:sp>
      <p:sp>
        <p:nvSpPr>
          <p:cNvPr id="37" name="CasellaDiTesto 36"/>
          <p:cNvSpPr txBox="1"/>
          <p:nvPr/>
        </p:nvSpPr>
        <p:spPr>
          <a:xfrm>
            <a:off x="1428728" y="2357430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One at the time, (N-1) parameters are fixed and the results, when the N</a:t>
            </a:r>
            <a:r>
              <a:rPr lang="en-US" sz="2200" baseline="30000" dirty="0" smtClean="0">
                <a:latin typeface="Garamond" pitchFamily="18" charset="0"/>
              </a:rPr>
              <a:t>th</a:t>
            </a:r>
            <a:r>
              <a:rPr lang="en-US" sz="2200" dirty="0" smtClean="0">
                <a:latin typeface="Garamond" pitchFamily="18" charset="0"/>
              </a:rPr>
              <a:t> parameter varies, are considered</a:t>
            </a:r>
          </a:p>
        </p:txBody>
      </p:sp>
      <p:sp>
        <p:nvSpPr>
          <p:cNvPr id="39" name="CasellaDiTesto 38"/>
          <p:cNvSpPr txBox="1"/>
          <p:nvPr/>
        </p:nvSpPr>
        <p:spPr>
          <a:xfrm>
            <a:off x="1428728" y="3373939"/>
            <a:ext cx="7429520" cy="25391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Example:</a:t>
            </a:r>
          </a:p>
          <a:p>
            <a:endParaRPr lang="en-US" sz="500" b="1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Model “Alfa”</a:t>
            </a:r>
          </a:p>
          <a:p>
            <a:r>
              <a:rPr lang="en-US" sz="2200" dirty="0" smtClean="0">
                <a:latin typeface="Garamond"/>
                <a:ea typeface="Calibri"/>
                <a:cs typeface="Times New Roman"/>
              </a:rPr>
              <a:t>Displacement Error </a:t>
            </a:r>
            <a:r>
              <a:rPr lang="el-GR" sz="2200" dirty="0" smtClean="0">
                <a:latin typeface="Garamond"/>
                <a:ea typeface="Calibri"/>
                <a:cs typeface="Times New Roman"/>
              </a:rPr>
              <a:t>ε</a:t>
            </a:r>
            <a:r>
              <a:rPr lang="it-IT" sz="2200" dirty="0" smtClean="0">
                <a:latin typeface="Garamond"/>
                <a:ea typeface="Calibri"/>
                <a:cs typeface="Times New Roman"/>
              </a:rPr>
              <a:t> (</a:t>
            </a:r>
            <a:r>
              <a:rPr lang="en-US" sz="2200" dirty="0" smtClean="0">
                <a:latin typeface="Garamond" pitchFamily="18" charset="0"/>
              </a:rPr>
              <a:t>Table </a:t>
            </a:r>
            <a:r>
              <a:rPr lang="it-IT" sz="2200" dirty="0" smtClean="0">
                <a:latin typeface="Garamond"/>
                <a:ea typeface="Calibri"/>
                <a:cs typeface="Times New Roman"/>
              </a:rPr>
              <a:t>8.3.1.III, </a:t>
            </a:r>
            <a:r>
              <a:rPr lang="en-US" sz="2200" dirty="0" smtClean="0">
                <a:latin typeface="Garamond"/>
                <a:ea typeface="Calibri"/>
                <a:cs typeface="Times New Roman"/>
              </a:rPr>
              <a:t>page</a:t>
            </a:r>
            <a:r>
              <a:rPr lang="it-IT" sz="2200" dirty="0" smtClean="0">
                <a:latin typeface="Garamond"/>
                <a:ea typeface="Calibri"/>
                <a:cs typeface="Times New Roman"/>
              </a:rPr>
              <a:t> 88)</a:t>
            </a:r>
          </a:p>
          <a:p>
            <a:r>
              <a:rPr lang="en-US" sz="2200" dirty="0" smtClean="0">
                <a:latin typeface="Garamond"/>
                <a:cs typeface="Times New Roman"/>
              </a:rPr>
              <a:t>(N-1) fixed parameters are: effective mass, NL procedure</a:t>
            </a:r>
          </a:p>
          <a:p>
            <a:r>
              <a:rPr lang="en-US" sz="2200" dirty="0" smtClean="0">
                <a:latin typeface="Garamond"/>
                <a:cs typeface="Times New Roman"/>
              </a:rPr>
              <a:t>N</a:t>
            </a:r>
            <a:r>
              <a:rPr lang="en-US" sz="2200" baseline="30000" dirty="0" smtClean="0">
                <a:latin typeface="Garamond"/>
                <a:cs typeface="Times New Roman"/>
              </a:rPr>
              <a:t>th</a:t>
            </a:r>
            <a:r>
              <a:rPr lang="en-US" sz="2200" dirty="0" smtClean="0">
                <a:latin typeface="Garamond"/>
                <a:cs typeface="Times New Roman"/>
              </a:rPr>
              <a:t> parameter is Lateral Force distribution</a:t>
            </a:r>
          </a:p>
          <a:p>
            <a:r>
              <a:rPr lang="en-US" sz="2200" dirty="0" smtClean="0">
                <a:latin typeface="Garamond"/>
                <a:cs typeface="Times New Roman"/>
              </a:rPr>
              <a:t>Seismic scenario are four (4)</a:t>
            </a:r>
          </a:p>
          <a:p>
            <a:r>
              <a:rPr lang="en-US" sz="2200" dirty="0" smtClean="0">
                <a:latin typeface="Garamond"/>
                <a:cs typeface="Times New Roman"/>
              </a:rPr>
              <a:t>Cases available are 112 grouped in (4·7) 28 sub-scenarios</a:t>
            </a:r>
            <a:endParaRPr lang="en-US" sz="2200" dirty="0" smtClean="0"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aphicFrame>
        <p:nvGraphicFramePr>
          <p:cNvPr id="26" name="Tabella 25"/>
          <p:cNvGraphicFramePr>
            <a:graphicFrameLocks noGrp="1"/>
          </p:cNvGraphicFramePr>
          <p:nvPr/>
        </p:nvGraphicFramePr>
        <p:xfrm>
          <a:off x="1666874" y="1357298"/>
          <a:ext cx="7119970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1997"/>
                <a:gridCol w="711997"/>
                <a:gridCol w="711997"/>
                <a:gridCol w="711997"/>
                <a:gridCol w="711997"/>
                <a:gridCol w="711997"/>
                <a:gridCol w="711997"/>
                <a:gridCol w="711997"/>
                <a:gridCol w="711997"/>
                <a:gridCol w="711997"/>
              </a:tblGrid>
              <a:tr h="271640">
                <a:tc rowSpan="2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Spect</a:t>
                      </a:r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.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Accel</a:t>
                      </a:r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.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LFD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m*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300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300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</a:t>
                      </a:r>
                      <a:r>
                        <a:rPr lang="en-US" sz="1300" b="1" baseline="-25000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I</a:t>
                      </a:r>
                      <a:endParaRPr lang="en-US" sz="1300" b="1" baseline="-25000" noProof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b="1" baseline="-25000" noProof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</a:t>
                      </a:r>
                      <a:r>
                        <a:rPr lang="en-US" sz="1300" b="1" baseline="-25000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tot</a:t>
                      </a:r>
                      <a:endParaRPr lang="en-US" sz="1300" b="1" baseline="-25000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N2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EnB</a:t>
                      </a:r>
                      <a:endParaRPr lang="en-US" sz="1300" b="1" noProof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EnB</a:t>
                      </a:r>
                      <a:endParaRPr lang="en-US" sz="1300" b="1" noProof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EnB</a:t>
                      </a:r>
                      <a:endParaRPr lang="en-US" sz="1300" b="1" noProof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rowSpan="8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Cod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Gen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Mod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83.0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49.1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15.2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76.9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45.5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94.0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69.0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Uni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75.0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44.0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72.6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30.5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97.9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52.1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Ada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82.5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49.8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13.5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78.0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44.4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93.2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69.4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Mul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73.1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48.3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12.2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77.0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41.5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93.2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65.1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Rec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Mod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32.7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17.5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40.7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22.6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Uni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27.4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24.8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25.6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43.9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 dirty="0">
                          <a:latin typeface="Garamond"/>
                          <a:ea typeface="Calibri"/>
                          <a:cs typeface="Times New Roman"/>
                        </a:rPr>
                        <a:t>11.0</a:t>
                      </a:r>
                      <a:endParaRPr lang="it-IT" sz="13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Ada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32.3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18.7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29.1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40.1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22.8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Mul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25.6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19.2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40.2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19.8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rowSpan="4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Gen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Gen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Mod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83.0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41.2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71.5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40.7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70.5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 dirty="0">
                          <a:latin typeface="Garamond"/>
                          <a:ea typeface="Calibri"/>
                          <a:cs typeface="Times New Roman"/>
                        </a:rPr>
                        <a:t>56.3</a:t>
                      </a:r>
                      <a:endParaRPr lang="it-IT" sz="13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Uni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75.0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11.4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61.3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52.9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81.7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63.5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Ada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83.0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42.1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39.3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73.0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40.9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70.7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55.9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Mul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73.1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27.9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60.7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52.8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67.5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48.8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rowSpan="4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Rec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Rec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Mod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32.7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14.1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11.6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30.3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15.4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58.5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37.6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Uni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27.4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9.4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17.3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35.3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11.2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48.9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21.3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Ada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32.7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14.3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11.4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30.2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15.2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56.9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37.7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Mul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25.6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13.9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12.4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s.n.t.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 dirty="0">
                          <a:latin typeface="Garamond"/>
                          <a:ea typeface="Calibri"/>
                          <a:cs typeface="Times New Roman"/>
                        </a:rPr>
                        <a:t>36.3</a:t>
                      </a:r>
                      <a:endParaRPr lang="it-IT" sz="13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50" name="Gruppo 49"/>
          <p:cNvGrpSpPr/>
          <p:nvPr/>
        </p:nvGrpSpPr>
        <p:grpSpPr>
          <a:xfrm>
            <a:off x="3786182" y="1928802"/>
            <a:ext cx="714380" cy="1928826"/>
            <a:chOff x="3786182" y="1928802"/>
            <a:chExt cx="714380" cy="1928826"/>
          </a:xfrm>
        </p:grpSpPr>
        <p:sp>
          <p:nvSpPr>
            <p:cNvPr id="35" name="Rettangolo 34"/>
            <p:cNvSpPr/>
            <p:nvPr/>
          </p:nvSpPr>
          <p:spPr>
            <a:xfrm>
              <a:off x="3786182" y="1928802"/>
              <a:ext cx="714380" cy="114300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3" name="Pentagono 42"/>
            <p:cNvSpPr/>
            <p:nvPr/>
          </p:nvSpPr>
          <p:spPr>
            <a:xfrm rot="16200000">
              <a:off x="3812058" y="3254628"/>
              <a:ext cx="720000" cy="486000"/>
            </a:xfrm>
            <a:prstGeom prst="homePlate">
              <a:avLst>
                <a:gd name="adj" fmla="val 56368"/>
              </a:avLst>
            </a:prstGeom>
            <a:solidFill>
              <a:srgbClr val="99FF66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 anchorCtr="1"/>
            <a:lstStyle/>
            <a:p>
              <a:pPr algn="ctr"/>
              <a:r>
                <a:rPr lang="en-US" sz="2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1</a:t>
              </a:r>
              <a:r>
                <a:rPr lang="en-US" sz="2200" b="1" baseline="30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st</a:t>
              </a:r>
              <a:endPara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endParaRPr>
            </a:p>
          </p:txBody>
        </p:sp>
      </p:grpSp>
      <p:grpSp>
        <p:nvGrpSpPr>
          <p:cNvPr id="60" name="Gruppo 59"/>
          <p:cNvGrpSpPr/>
          <p:nvPr/>
        </p:nvGrpSpPr>
        <p:grpSpPr>
          <a:xfrm>
            <a:off x="4500562" y="1928802"/>
            <a:ext cx="714380" cy="1928825"/>
            <a:chOff x="4500562" y="1928802"/>
            <a:chExt cx="714380" cy="1928825"/>
          </a:xfrm>
        </p:grpSpPr>
        <p:sp>
          <p:nvSpPr>
            <p:cNvPr id="36" name="Rettangolo 35"/>
            <p:cNvSpPr/>
            <p:nvPr/>
          </p:nvSpPr>
          <p:spPr>
            <a:xfrm>
              <a:off x="4500562" y="1928802"/>
              <a:ext cx="714380" cy="114300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4" name="Pentagono 43"/>
            <p:cNvSpPr/>
            <p:nvPr/>
          </p:nvSpPr>
          <p:spPr>
            <a:xfrm rot="16200000">
              <a:off x="4526438" y="3254627"/>
              <a:ext cx="720000" cy="486000"/>
            </a:xfrm>
            <a:prstGeom prst="homePlate">
              <a:avLst>
                <a:gd name="adj" fmla="val 56368"/>
              </a:avLst>
            </a:prstGeom>
            <a:solidFill>
              <a:srgbClr val="99FF66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 anchorCtr="1"/>
            <a:lstStyle/>
            <a:p>
              <a:pPr algn="ctr"/>
              <a:r>
                <a:rPr lang="en-US" sz="2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2</a:t>
              </a:r>
              <a:r>
                <a:rPr lang="en-US" sz="2200" b="1" baseline="30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nd</a:t>
              </a:r>
              <a:endPara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endParaRPr>
            </a:p>
          </p:txBody>
        </p:sp>
      </p:grpSp>
      <p:grpSp>
        <p:nvGrpSpPr>
          <p:cNvPr id="62" name="Gruppo 61"/>
          <p:cNvGrpSpPr/>
          <p:nvPr/>
        </p:nvGrpSpPr>
        <p:grpSpPr>
          <a:xfrm>
            <a:off x="5214942" y="1928802"/>
            <a:ext cx="714380" cy="1928825"/>
            <a:chOff x="5214942" y="1928802"/>
            <a:chExt cx="714380" cy="1928825"/>
          </a:xfrm>
        </p:grpSpPr>
        <p:sp>
          <p:nvSpPr>
            <p:cNvPr id="38" name="Rettangolo 37"/>
            <p:cNvSpPr/>
            <p:nvPr/>
          </p:nvSpPr>
          <p:spPr>
            <a:xfrm>
              <a:off x="5214942" y="1928802"/>
              <a:ext cx="714380" cy="114300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5" name="Pentagono 44"/>
            <p:cNvSpPr/>
            <p:nvPr/>
          </p:nvSpPr>
          <p:spPr>
            <a:xfrm rot="16200000">
              <a:off x="5240818" y="3254627"/>
              <a:ext cx="720000" cy="486000"/>
            </a:xfrm>
            <a:prstGeom prst="homePlate">
              <a:avLst>
                <a:gd name="adj" fmla="val 56368"/>
              </a:avLst>
            </a:prstGeom>
            <a:solidFill>
              <a:srgbClr val="99FF66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 anchorCtr="1"/>
            <a:lstStyle/>
            <a:p>
              <a:pPr algn="ctr"/>
              <a:r>
                <a:rPr lang="en-US" sz="2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3</a:t>
              </a:r>
              <a:r>
                <a:rPr lang="en-US" sz="2200" b="1" baseline="30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rd</a:t>
              </a:r>
              <a:endPara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endParaRPr>
            </a:p>
          </p:txBody>
        </p:sp>
      </p:grpSp>
      <p:grpSp>
        <p:nvGrpSpPr>
          <p:cNvPr id="63" name="Gruppo 62"/>
          <p:cNvGrpSpPr/>
          <p:nvPr/>
        </p:nvGrpSpPr>
        <p:grpSpPr>
          <a:xfrm>
            <a:off x="5929322" y="1929600"/>
            <a:ext cx="714380" cy="1928026"/>
            <a:chOff x="5929322" y="1929600"/>
            <a:chExt cx="714380" cy="1928026"/>
          </a:xfrm>
        </p:grpSpPr>
        <p:sp>
          <p:nvSpPr>
            <p:cNvPr id="39" name="Rettangolo 38"/>
            <p:cNvSpPr/>
            <p:nvPr/>
          </p:nvSpPr>
          <p:spPr>
            <a:xfrm>
              <a:off x="5929322" y="1929600"/>
              <a:ext cx="714380" cy="114300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6" name="Pentagono 45"/>
            <p:cNvSpPr/>
            <p:nvPr/>
          </p:nvSpPr>
          <p:spPr>
            <a:xfrm rot="16200000">
              <a:off x="5955198" y="3254626"/>
              <a:ext cx="720000" cy="486000"/>
            </a:xfrm>
            <a:prstGeom prst="homePlate">
              <a:avLst>
                <a:gd name="adj" fmla="val 56368"/>
              </a:avLst>
            </a:prstGeom>
            <a:solidFill>
              <a:srgbClr val="99FF66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 anchorCtr="1"/>
            <a:lstStyle/>
            <a:p>
              <a:pPr algn="ctr"/>
              <a:r>
                <a:rPr lang="en-US" sz="2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4</a:t>
              </a:r>
              <a:r>
                <a:rPr lang="en-US" sz="2200" b="1" baseline="30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th</a:t>
              </a:r>
              <a:endPara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endParaRPr>
            </a:p>
          </p:txBody>
        </p:sp>
      </p:grpSp>
      <p:grpSp>
        <p:nvGrpSpPr>
          <p:cNvPr id="64" name="Gruppo 63"/>
          <p:cNvGrpSpPr/>
          <p:nvPr/>
        </p:nvGrpSpPr>
        <p:grpSpPr>
          <a:xfrm>
            <a:off x="6643702" y="1928802"/>
            <a:ext cx="714380" cy="1928825"/>
            <a:chOff x="6643702" y="1928802"/>
            <a:chExt cx="714380" cy="1928825"/>
          </a:xfrm>
        </p:grpSpPr>
        <p:sp>
          <p:nvSpPr>
            <p:cNvPr id="40" name="Rettangolo 39"/>
            <p:cNvSpPr/>
            <p:nvPr/>
          </p:nvSpPr>
          <p:spPr>
            <a:xfrm>
              <a:off x="6643702" y="1928802"/>
              <a:ext cx="714380" cy="114300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7" name="Pentagono 46"/>
            <p:cNvSpPr/>
            <p:nvPr/>
          </p:nvSpPr>
          <p:spPr>
            <a:xfrm rot="16200000">
              <a:off x="6669578" y="3254627"/>
              <a:ext cx="720000" cy="486000"/>
            </a:xfrm>
            <a:prstGeom prst="homePlate">
              <a:avLst>
                <a:gd name="adj" fmla="val 56368"/>
              </a:avLst>
            </a:prstGeom>
            <a:solidFill>
              <a:srgbClr val="99FF66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 anchorCtr="1"/>
            <a:lstStyle/>
            <a:p>
              <a:pPr algn="ctr"/>
              <a:r>
                <a:rPr lang="en-US" sz="2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5</a:t>
              </a:r>
              <a:r>
                <a:rPr lang="en-US" sz="2200" b="1" baseline="30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th</a:t>
              </a:r>
              <a:endPara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endParaRPr>
            </a:p>
          </p:txBody>
        </p:sp>
      </p:grpSp>
      <p:grpSp>
        <p:nvGrpSpPr>
          <p:cNvPr id="65" name="Gruppo 64"/>
          <p:cNvGrpSpPr/>
          <p:nvPr/>
        </p:nvGrpSpPr>
        <p:grpSpPr>
          <a:xfrm>
            <a:off x="7358082" y="1928802"/>
            <a:ext cx="714380" cy="1928824"/>
            <a:chOff x="7358082" y="1928802"/>
            <a:chExt cx="714380" cy="1928824"/>
          </a:xfrm>
        </p:grpSpPr>
        <p:sp>
          <p:nvSpPr>
            <p:cNvPr id="41" name="Rettangolo 40"/>
            <p:cNvSpPr/>
            <p:nvPr/>
          </p:nvSpPr>
          <p:spPr>
            <a:xfrm>
              <a:off x="7358082" y="1928802"/>
              <a:ext cx="714380" cy="114300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8" name="Pentagono 47"/>
            <p:cNvSpPr/>
            <p:nvPr/>
          </p:nvSpPr>
          <p:spPr>
            <a:xfrm rot="16200000">
              <a:off x="7383958" y="3254626"/>
              <a:ext cx="720000" cy="486000"/>
            </a:xfrm>
            <a:prstGeom prst="homePlate">
              <a:avLst>
                <a:gd name="adj" fmla="val 56368"/>
              </a:avLst>
            </a:prstGeom>
            <a:solidFill>
              <a:srgbClr val="99FF66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 anchorCtr="1"/>
            <a:lstStyle/>
            <a:p>
              <a:pPr algn="ctr"/>
              <a:r>
                <a:rPr lang="en-US" sz="2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6</a:t>
              </a:r>
              <a:r>
                <a:rPr lang="en-US" sz="2200" b="1" baseline="30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th</a:t>
              </a:r>
              <a:endPara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endParaRPr>
            </a:p>
          </p:txBody>
        </p:sp>
      </p:grpSp>
      <p:grpSp>
        <p:nvGrpSpPr>
          <p:cNvPr id="66" name="Gruppo 65"/>
          <p:cNvGrpSpPr/>
          <p:nvPr/>
        </p:nvGrpSpPr>
        <p:grpSpPr>
          <a:xfrm>
            <a:off x="8072462" y="1928802"/>
            <a:ext cx="714380" cy="1928825"/>
            <a:chOff x="8072462" y="1928802"/>
            <a:chExt cx="714380" cy="1928825"/>
          </a:xfrm>
        </p:grpSpPr>
        <p:sp>
          <p:nvSpPr>
            <p:cNvPr id="42" name="Rettangolo 41"/>
            <p:cNvSpPr/>
            <p:nvPr/>
          </p:nvSpPr>
          <p:spPr>
            <a:xfrm>
              <a:off x="8072462" y="1928802"/>
              <a:ext cx="714380" cy="114300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9" name="Pentagono 48"/>
            <p:cNvSpPr/>
            <p:nvPr/>
          </p:nvSpPr>
          <p:spPr>
            <a:xfrm rot="16200000">
              <a:off x="8098338" y="3254627"/>
              <a:ext cx="720000" cy="486000"/>
            </a:xfrm>
            <a:prstGeom prst="homePlate">
              <a:avLst>
                <a:gd name="adj" fmla="val 56368"/>
              </a:avLst>
            </a:prstGeom>
            <a:solidFill>
              <a:srgbClr val="99FF66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 anchorCtr="1"/>
            <a:lstStyle/>
            <a:p>
              <a:pPr algn="ctr"/>
              <a:r>
                <a:rPr lang="en-US" sz="2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7</a:t>
              </a:r>
              <a:r>
                <a:rPr lang="en-US" sz="2200" b="1" baseline="30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ramond" pitchFamily="18" charset="0"/>
                </a:rPr>
                <a:t>th</a:t>
              </a:r>
              <a:endPara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endParaRPr>
            </a:p>
          </p:txBody>
        </p:sp>
      </p:grpSp>
      <p:sp>
        <p:nvSpPr>
          <p:cNvPr id="51" name="Ovale 50"/>
          <p:cNvSpPr/>
          <p:nvPr/>
        </p:nvSpPr>
        <p:spPr>
          <a:xfrm>
            <a:off x="1714480" y="2857496"/>
            <a:ext cx="642942" cy="4286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/>
          <p:cNvSpPr/>
          <p:nvPr/>
        </p:nvSpPr>
        <p:spPr>
          <a:xfrm>
            <a:off x="2428860" y="2285992"/>
            <a:ext cx="642942" cy="4286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67" name="Gruppo 66"/>
          <p:cNvGrpSpPr/>
          <p:nvPr/>
        </p:nvGrpSpPr>
        <p:grpSpPr>
          <a:xfrm>
            <a:off x="3786182" y="2214554"/>
            <a:ext cx="5000660" cy="928694"/>
            <a:chOff x="3786182" y="2214554"/>
            <a:chExt cx="5000660" cy="928694"/>
          </a:xfrm>
        </p:grpSpPr>
        <p:sp>
          <p:nvSpPr>
            <p:cNvPr id="53" name="Ovale 52"/>
            <p:cNvSpPr/>
            <p:nvPr/>
          </p:nvSpPr>
          <p:spPr>
            <a:xfrm>
              <a:off x="3786182" y="2786058"/>
              <a:ext cx="714380" cy="357190"/>
            </a:xfrm>
            <a:prstGeom prst="ellipse">
              <a:avLst/>
            </a:prstGeom>
            <a:noFill/>
            <a:ln w="508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4" name="Ovale 53"/>
            <p:cNvSpPr/>
            <p:nvPr/>
          </p:nvSpPr>
          <p:spPr>
            <a:xfrm>
              <a:off x="4500562" y="2214554"/>
              <a:ext cx="714380" cy="357190"/>
            </a:xfrm>
            <a:prstGeom prst="ellipse">
              <a:avLst/>
            </a:prstGeom>
            <a:noFill/>
            <a:ln w="508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5" name="Ovale 54"/>
            <p:cNvSpPr/>
            <p:nvPr/>
          </p:nvSpPr>
          <p:spPr>
            <a:xfrm>
              <a:off x="5214942" y="2214554"/>
              <a:ext cx="714380" cy="357190"/>
            </a:xfrm>
            <a:prstGeom prst="ellipse">
              <a:avLst/>
            </a:prstGeom>
            <a:noFill/>
            <a:ln w="508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6" name="Ovale 55"/>
            <p:cNvSpPr/>
            <p:nvPr/>
          </p:nvSpPr>
          <p:spPr>
            <a:xfrm>
              <a:off x="5929322" y="2214554"/>
              <a:ext cx="714380" cy="357190"/>
            </a:xfrm>
            <a:prstGeom prst="ellipse">
              <a:avLst/>
            </a:prstGeom>
            <a:noFill/>
            <a:ln w="508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7" name="Ovale 56"/>
            <p:cNvSpPr/>
            <p:nvPr/>
          </p:nvSpPr>
          <p:spPr>
            <a:xfrm>
              <a:off x="6643702" y="2214554"/>
              <a:ext cx="714380" cy="357190"/>
            </a:xfrm>
            <a:prstGeom prst="ellipse">
              <a:avLst/>
            </a:prstGeom>
            <a:noFill/>
            <a:ln w="508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8" name="Ovale 57"/>
            <p:cNvSpPr/>
            <p:nvPr/>
          </p:nvSpPr>
          <p:spPr>
            <a:xfrm>
              <a:off x="7358082" y="2500306"/>
              <a:ext cx="714380" cy="357190"/>
            </a:xfrm>
            <a:prstGeom prst="ellipse">
              <a:avLst/>
            </a:prstGeom>
            <a:noFill/>
            <a:ln w="508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9" name="Ovale 58"/>
            <p:cNvSpPr/>
            <p:nvPr/>
          </p:nvSpPr>
          <p:spPr>
            <a:xfrm>
              <a:off x="8072462" y="2214554"/>
              <a:ext cx="714380" cy="357190"/>
            </a:xfrm>
            <a:prstGeom prst="ellipse">
              <a:avLst/>
            </a:prstGeom>
            <a:noFill/>
            <a:ln w="508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61" name="Rettangolo 60"/>
          <p:cNvSpPr/>
          <p:nvPr/>
        </p:nvSpPr>
        <p:spPr>
          <a:xfrm>
            <a:off x="4857752" y="4214818"/>
            <a:ext cx="2928958" cy="1928826"/>
          </a:xfrm>
          <a:prstGeom prst="rect">
            <a:avLst/>
          </a:prstGeom>
          <a:solidFill>
            <a:srgbClr val="CCFF99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2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  </a:t>
            </a:r>
            <a:r>
              <a:rPr lang="en-US" sz="2200" b="1" u="sng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Best solution (LFD):</a:t>
            </a:r>
          </a:p>
          <a:p>
            <a:r>
              <a:rPr lang="en-US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  0/7 Modal (0%)</a:t>
            </a:r>
          </a:p>
          <a:p>
            <a:r>
              <a:rPr lang="en-US" sz="22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  5/7 Uniform (71%)</a:t>
            </a:r>
          </a:p>
          <a:p>
            <a:r>
              <a:rPr lang="en-US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  1/7 Adaptive (14%)</a:t>
            </a:r>
          </a:p>
          <a:p>
            <a:r>
              <a:rPr lang="en-US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  1/7 Multimodal (14%)</a:t>
            </a:r>
            <a:endParaRPr lang="en-US" sz="2200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61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Lateral Force Distribution (LFD) – (28·6) 168 sub-scenarios:</a:t>
            </a:r>
          </a:p>
        </p:txBody>
      </p:sp>
      <p:pic>
        <p:nvPicPr>
          <p:cNvPr id="80912" name="Picture 1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34134" y="1643050"/>
            <a:ext cx="2862198" cy="18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0913" name="Picture 1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34134" y="3228736"/>
            <a:ext cx="2862198" cy="18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0914" name="Picture 18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534134" y="4800372"/>
            <a:ext cx="2862198" cy="18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3" name="CasellaDiTesto 42"/>
          <p:cNvSpPr txBox="1"/>
          <p:nvPr/>
        </p:nvSpPr>
        <p:spPr>
          <a:xfrm>
            <a:off x="4572000" y="1643050"/>
            <a:ext cx="4429156" cy="48320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There is </a:t>
            </a:r>
            <a:r>
              <a:rPr lang="en-US" sz="2200" b="1" dirty="0" smtClean="0">
                <a:latin typeface="Garamond" pitchFamily="18" charset="0"/>
              </a:rPr>
              <a:t>no clear trend</a:t>
            </a:r>
            <a:r>
              <a:rPr lang="en-US" sz="2200" dirty="0" smtClean="0">
                <a:latin typeface="Garamond" pitchFamily="18" charset="0"/>
              </a:rPr>
              <a:t>, in terms of displacement or drift, that suggests to use one Lateral Force Distribution rather than another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r>
              <a:rPr lang="en-US" sz="2200" b="1" dirty="0" smtClean="0">
                <a:latin typeface="Garamond" pitchFamily="18" charset="0"/>
              </a:rPr>
              <a:t>Modal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b="1" dirty="0" smtClean="0">
                <a:latin typeface="Garamond" pitchFamily="18" charset="0"/>
              </a:rPr>
              <a:t>Adaptive</a:t>
            </a:r>
            <a:r>
              <a:rPr lang="en-US" sz="2200" dirty="0" smtClean="0">
                <a:latin typeface="Garamond" pitchFamily="18" charset="0"/>
              </a:rPr>
              <a:t> and/or </a:t>
            </a:r>
            <a:r>
              <a:rPr lang="en-US" sz="2200" b="1" dirty="0" smtClean="0">
                <a:latin typeface="Garamond" pitchFamily="18" charset="0"/>
              </a:rPr>
              <a:t>Multimodal</a:t>
            </a:r>
            <a:r>
              <a:rPr lang="en-US" sz="2200" dirty="0" smtClean="0">
                <a:latin typeface="Garamond" pitchFamily="18" charset="0"/>
              </a:rPr>
              <a:t> LFD seem to be more accurate to estimate </a:t>
            </a:r>
            <a:r>
              <a:rPr lang="en-US" sz="2200" b="1" dirty="0" smtClean="0">
                <a:latin typeface="Garamond" pitchFamily="18" charset="0"/>
              </a:rPr>
              <a:t>displacement</a:t>
            </a:r>
            <a:r>
              <a:rPr lang="en-US" sz="2200" dirty="0" smtClean="0">
                <a:latin typeface="Garamond" pitchFamily="18" charset="0"/>
              </a:rPr>
              <a:t> and/or </a:t>
            </a:r>
            <a:r>
              <a:rPr lang="en-US" sz="2200" b="1" dirty="0" smtClean="0">
                <a:latin typeface="Garamond" pitchFamily="18" charset="0"/>
              </a:rPr>
              <a:t>storey drift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On the contrary, </a:t>
            </a:r>
            <a:r>
              <a:rPr lang="en-US" sz="2200" b="1" dirty="0" smtClean="0">
                <a:latin typeface="Garamond" pitchFamily="18" charset="0"/>
              </a:rPr>
              <a:t>Uniform LFD </a:t>
            </a:r>
            <a:r>
              <a:rPr lang="en-US" sz="2200" dirty="0" smtClean="0">
                <a:latin typeface="Garamond" pitchFamily="18" charset="0"/>
              </a:rPr>
              <a:t>seems to be more accurate to estimate </a:t>
            </a:r>
            <a:r>
              <a:rPr lang="en-US" sz="2200" b="1" dirty="0" smtClean="0">
                <a:latin typeface="Garamond" pitchFamily="18" charset="0"/>
              </a:rPr>
              <a:t>base shear</a:t>
            </a:r>
          </a:p>
          <a:p>
            <a:endParaRPr lang="en-US" sz="2200" dirty="0" smtClean="0"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Effective Seismic Mass – (16·6) 96 sub-scenarios:</a:t>
            </a:r>
          </a:p>
        </p:txBody>
      </p:sp>
      <p:sp>
        <p:nvSpPr>
          <p:cNvPr id="43" name="CasellaDiTesto 42"/>
          <p:cNvSpPr txBox="1"/>
          <p:nvPr/>
        </p:nvSpPr>
        <p:spPr>
          <a:xfrm>
            <a:off x="4572000" y="1643050"/>
            <a:ext cx="4572000" cy="517064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choice of effective mass regards only energy-based procedures, due to the fact that N2-EC8 considers always m* value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In terms of displacement and/or storey drift, results suggest to adopt </a:t>
            </a:r>
            <a:r>
              <a:rPr lang="en-US" sz="2200" b="1" dirty="0" smtClean="0">
                <a:latin typeface="Garamond" pitchFamily="18" charset="0"/>
              </a:rPr>
              <a:t>equivalent first mode mass m* </a:t>
            </a:r>
            <a:r>
              <a:rPr lang="en-US" sz="2200" dirty="0" smtClean="0">
                <a:latin typeface="Garamond" pitchFamily="18" charset="0"/>
              </a:rPr>
              <a:t>as effective seismic mass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The use of </a:t>
            </a:r>
            <a:r>
              <a:rPr lang="en-US" sz="2200" b="1" dirty="0" smtClean="0">
                <a:latin typeface="Garamond" pitchFamily="18" charset="0"/>
              </a:rPr>
              <a:t>first mode mass </a:t>
            </a:r>
            <a:r>
              <a:rPr lang="en-US" sz="2200" b="1" dirty="0" err="1" smtClean="0">
                <a:latin typeface="Garamond" pitchFamily="18" charset="0"/>
              </a:rPr>
              <a:t>m</a:t>
            </a:r>
            <a:r>
              <a:rPr lang="en-US" sz="2200" b="1" baseline="-25000" dirty="0" err="1" smtClean="0">
                <a:latin typeface="Garamond" pitchFamily="18" charset="0"/>
              </a:rPr>
              <a:t>I</a:t>
            </a:r>
            <a:r>
              <a:rPr lang="en-US" sz="2200" b="1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should be taken into account for Energy-B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The value of </a:t>
            </a:r>
            <a:r>
              <a:rPr lang="en-US" sz="2200" b="1" dirty="0" smtClean="0">
                <a:latin typeface="Garamond" pitchFamily="18" charset="0"/>
              </a:rPr>
              <a:t>total mass </a:t>
            </a:r>
            <a:r>
              <a:rPr lang="en-US" sz="2200" b="1" dirty="0" err="1" smtClean="0">
                <a:latin typeface="Garamond" pitchFamily="18" charset="0"/>
              </a:rPr>
              <a:t>m</a:t>
            </a:r>
            <a:r>
              <a:rPr lang="en-US" sz="2200" b="1" baseline="-25000" dirty="0" err="1" smtClean="0">
                <a:latin typeface="Garamond" pitchFamily="18" charset="0"/>
              </a:rPr>
              <a:t>tot</a:t>
            </a:r>
            <a:r>
              <a:rPr lang="en-US" sz="2200" b="1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is more reliable for evaluation of base shear</a:t>
            </a:r>
          </a:p>
        </p:txBody>
      </p:sp>
      <p:cxnSp>
        <p:nvCxnSpPr>
          <p:cNvPr id="26" name="Connettore 1 25"/>
          <p:cNvCxnSpPr/>
          <p:nvPr/>
        </p:nvCxnSpPr>
        <p:spPr>
          <a:xfrm rot="16200000" flipH="1">
            <a:off x="500034" y="3000372"/>
            <a:ext cx="4643470" cy="250033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9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33600" y="1641600"/>
            <a:ext cx="2862197" cy="18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294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33600" y="3229200"/>
            <a:ext cx="2862197" cy="18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2948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533600" y="4798800"/>
            <a:ext cx="2862197" cy="18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Non Linear Procedure – (16·6) 96 sub-scenarios:</a:t>
            </a:r>
          </a:p>
        </p:txBody>
      </p:sp>
      <p:pic>
        <p:nvPicPr>
          <p:cNvPr id="80912" name="Picture 1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34134" y="1643050"/>
            <a:ext cx="2862198" cy="18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3" name="CasellaDiTesto 42"/>
          <p:cNvSpPr txBox="1"/>
          <p:nvPr/>
        </p:nvSpPr>
        <p:spPr>
          <a:xfrm>
            <a:off x="4572000" y="1643050"/>
            <a:ext cx="4429156" cy="48320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Since the comparisons have been made in terms of displacement and/or storey drift, the </a:t>
            </a:r>
            <a:r>
              <a:rPr lang="en-US" sz="2200" b="1" dirty="0" smtClean="0">
                <a:latin typeface="Garamond" pitchFamily="18" charset="0"/>
              </a:rPr>
              <a:t>energy-based</a:t>
            </a:r>
            <a:r>
              <a:rPr lang="en-US" sz="2200" dirty="0" smtClean="0">
                <a:latin typeface="Garamond" pitchFamily="18" charset="0"/>
              </a:rPr>
              <a:t> methodologies represent a </a:t>
            </a:r>
            <a:r>
              <a:rPr lang="en-US" sz="2200" b="1" dirty="0" smtClean="0">
                <a:latin typeface="Garamond" pitchFamily="18" charset="0"/>
              </a:rPr>
              <a:t>robust tool </a:t>
            </a:r>
            <a:r>
              <a:rPr lang="en-US" sz="2200" dirty="0" smtClean="0">
                <a:latin typeface="Garamond" pitchFamily="18" charset="0"/>
              </a:rPr>
              <a:t>to estimate seismic response</a:t>
            </a:r>
          </a:p>
          <a:p>
            <a:endParaRPr lang="en-US" sz="2200" b="1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In particular, the </a:t>
            </a:r>
            <a:r>
              <a:rPr lang="en-US" sz="2200" b="1" dirty="0" smtClean="0">
                <a:latin typeface="Garamond" pitchFamily="18" charset="0"/>
              </a:rPr>
              <a:t>Energy-B</a:t>
            </a:r>
            <a:r>
              <a:rPr lang="en-US" sz="2200" dirty="0" smtClean="0">
                <a:latin typeface="Garamond" pitchFamily="18" charset="0"/>
              </a:rPr>
              <a:t> procedure provides a more accurate solution than Energy-A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On the contrary, when base shear has been chooses as a comparison parameter, </a:t>
            </a:r>
            <a:r>
              <a:rPr lang="en-US" sz="2200" b="1" dirty="0" smtClean="0">
                <a:latin typeface="Garamond" pitchFamily="18" charset="0"/>
              </a:rPr>
              <a:t>Energy-A</a:t>
            </a:r>
            <a:r>
              <a:rPr lang="en-US" sz="2200" dirty="0" smtClean="0">
                <a:latin typeface="Garamond" pitchFamily="18" charset="0"/>
              </a:rPr>
              <a:t> appears to be more accurate than other two methods</a:t>
            </a:r>
          </a:p>
        </p:txBody>
      </p:sp>
      <p:pic>
        <p:nvPicPr>
          <p:cNvPr id="81922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33600" y="1643050"/>
            <a:ext cx="2862197" cy="18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23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533600" y="3229200"/>
            <a:ext cx="2862197" cy="18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24" name="Picture 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533600" y="4798800"/>
            <a:ext cx="2862197" cy="18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572428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Secondly, an “</a:t>
            </a:r>
            <a:r>
              <a:rPr lang="en-US" sz="2200" b="1" dirty="0" smtClean="0">
                <a:latin typeface="Garamond" pitchFamily="18" charset="0"/>
              </a:rPr>
              <a:t>Absolute Comparison</a:t>
            </a:r>
            <a:r>
              <a:rPr lang="en-US" sz="2200" dirty="0" smtClean="0">
                <a:latin typeface="Garamond" pitchFamily="18" charset="0"/>
              </a:rPr>
              <a:t>”</a:t>
            </a:r>
            <a:r>
              <a:rPr lang="en-US" sz="2200" b="1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between responses are made  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1428728" y="1569353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Each seismic performance, estimated by means of NLSA, is characterized by N parameters</a:t>
            </a:r>
          </a:p>
        </p:txBody>
      </p:sp>
      <p:sp>
        <p:nvSpPr>
          <p:cNvPr id="37" name="CasellaDiTesto 36"/>
          <p:cNvSpPr txBox="1"/>
          <p:nvPr/>
        </p:nvSpPr>
        <p:spPr>
          <a:xfrm>
            <a:off x="1428728" y="2357430"/>
            <a:ext cx="7358114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One at the time, the combinations of all N-parameters are considered in order to infer which one provides the best solution</a:t>
            </a:r>
          </a:p>
        </p:txBody>
      </p:sp>
      <p:sp>
        <p:nvSpPr>
          <p:cNvPr id="39" name="CasellaDiTesto 38"/>
          <p:cNvSpPr txBox="1"/>
          <p:nvPr/>
        </p:nvSpPr>
        <p:spPr>
          <a:xfrm>
            <a:off x="1428728" y="3373939"/>
            <a:ext cx="7715272" cy="21236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Example:</a:t>
            </a:r>
            <a:endParaRPr lang="en-US" sz="500" b="1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Model “Alfa”</a:t>
            </a:r>
          </a:p>
          <a:p>
            <a:r>
              <a:rPr lang="en-US" sz="2200" dirty="0" smtClean="0">
                <a:latin typeface="Garamond"/>
                <a:ea typeface="Calibri"/>
                <a:cs typeface="Times New Roman"/>
              </a:rPr>
              <a:t>Displacement Error </a:t>
            </a:r>
            <a:r>
              <a:rPr lang="el-GR" sz="2200" dirty="0" smtClean="0">
                <a:latin typeface="Garamond"/>
                <a:ea typeface="Calibri"/>
                <a:cs typeface="Times New Roman"/>
              </a:rPr>
              <a:t>ε</a:t>
            </a:r>
            <a:r>
              <a:rPr lang="it-IT" sz="2200" dirty="0" smtClean="0">
                <a:latin typeface="Garamond"/>
                <a:ea typeface="Calibri"/>
                <a:cs typeface="Times New Roman"/>
              </a:rPr>
              <a:t> (</a:t>
            </a:r>
            <a:r>
              <a:rPr lang="en-US" sz="2200" dirty="0" smtClean="0">
                <a:latin typeface="Garamond" pitchFamily="18" charset="0"/>
              </a:rPr>
              <a:t>Table </a:t>
            </a:r>
            <a:r>
              <a:rPr lang="it-IT" sz="2200" dirty="0" smtClean="0">
                <a:latin typeface="Garamond"/>
                <a:ea typeface="Calibri"/>
                <a:cs typeface="Times New Roman"/>
              </a:rPr>
              <a:t>8.3.1.III, </a:t>
            </a:r>
            <a:r>
              <a:rPr lang="en-US" sz="2200" dirty="0" smtClean="0">
                <a:latin typeface="Garamond"/>
                <a:ea typeface="Calibri"/>
                <a:cs typeface="Times New Roman"/>
              </a:rPr>
              <a:t>page</a:t>
            </a:r>
            <a:r>
              <a:rPr lang="it-IT" sz="2200" dirty="0" smtClean="0">
                <a:latin typeface="Garamond"/>
                <a:ea typeface="Calibri"/>
                <a:cs typeface="Times New Roman"/>
              </a:rPr>
              <a:t> 88)</a:t>
            </a:r>
            <a:endParaRPr lang="en-US" sz="2200" dirty="0" smtClean="0">
              <a:latin typeface="Garamond"/>
              <a:cs typeface="Times New Roman"/>
            </a:endParaRPr>
          </a:p>
          <a:p>
            <a:r>
              <a:rPr lang="en-US" sz="2200" dirty="0" smtClean="0">
                <a:latin typeface="Garamond"/>
                <a:cs typeface="Times New Roman"/>
              </a:rPr>
              <a:t>Combination of all parameters is considered (LFD, procedure, mass)</a:t>
            </a:r>
          </a:p>
          <a:p>
            <a:r>
              <a:rPr lang="en-US" sz="2200" dirty="0" smtClean="0">
                <a:latin typeface="Garamond"/>
                <a:cs typeface="Times New Roman"/>
              </a:rPr>
              <a:t>Seismic scenario are four (4)</a:t>
            </a:r>
          </a:p>
          <a:p>
            <a:r>
              <a:rPr lang="en-US" sz="2200" dirty="0" smtClean="0">
                <a:latin typeface="Garamond"/>
                <a:cs typeface="Times New Roman"/>
              </a:rPr>
              <a:t>Cases available are 112 grouped in 4 sub-scenarios</a:t>
            </a:r>
            <a:endParaRPr lang="en-US" sz="2200" dirty="0" smtClean="0"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aphicFrame>
        <p:nvGraphicFramePr>
          <p:cNvPr id="26" name="Tabella 25"/>
          <p:cNvGraphicFramePr>
            <a:graphicFrameLocks noGrp="1"/>
          </p:cNvGraphicFramePr>
          <p:nvPr/>
        </p:nvGraphicFramePr>
        <p:xfrm>
          <a:off x="1666874" y="1357298"/>
          <a:ext cx="7119970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1997"/>
                <a:gridCol w="711997"/>
                <a:gridCol w="711997"/>
                <a:gridCol w="711997"/>
                <a:gridCol w="711997"/>
                <a:gridCol w="711997"/>
                <a:gridCol w="711997"/>
                <a:gridCol w="711997"/>
                <a:gridCol w="711997"/>
                <a:gridCol w="711997"/>
              </a:tblGrid>
              <a:tr h="271640">
                <a:tc rowSpan="2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Spect</a:t>
                      </a:r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.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Accel</a:t>
                      </a:r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.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LFD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m*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300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300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</a:t>
                      </a:r>
                      <a:r>
                        <a:rPr lang="en-US" sz="1300" b="1" baseline="-25000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I</a:t>
                      </a:r>
                      <a:endParaRPr lang="en-US" sz="1300" b="1" baseline="-25000" noProof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b="1" baseline="-25000" noProof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</a:t>
                      </a:r>
                      <a:r>
                        <a:rPr lang="en-US" sz="1300" b="1" baseline="-25000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tot</a:t>
                      </a:r>
                      <a:endParaRPr lang="en-US" sz="1300" b="1" baseline="-25000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N2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EnB</a:t>
                      </a:r>
                      <a:endParaRPr lang="en-US" sz="1300" b="1" noProof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EnB</a:t>
                      </a:r>
                      <a:endParaRPr lang="en-US" sz="1300" b="1" noProof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EnB</a:t>
                      </a:r>
                      <a:endParaRPr lang="en-US" sz="1300" b="1" noProof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rowSpan="8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Cod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Gen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Mod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83.0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49.1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15.2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76.9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45.5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94.0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69.0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Uni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75.0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 dirty="0">
                          <a:latin typeface="Garamond"/>
                          <a:ea typeface="Calibri"/>
                          <a:cs typeface="Times New Roman"/>
                        </a:rPr>
                        <a:t>44.0</a:t>
                      </a:r>
                      <a:endParaRPr lang="it-IT" sz="13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72.6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30.5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97.9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52.1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Ada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82.5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49.8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13.5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78.0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44.4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93.2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69.4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Mul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73.1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48.3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12.2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77.0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41.5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93.2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65.1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Rec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Mod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32.7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17.5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40.7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22.6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Uni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27.4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24.8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25.6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43.9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11.0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Ada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32.3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18.7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29.1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40.1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22.8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Mul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25.6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19.2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40.2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19.8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rowSpan="4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Gen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Gen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Mod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83.0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41.2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71.5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40.7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70.5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 dirty="0">
                          <a:latin typeface="Garamond"/>
                          <a:ea typeface="Calibri"/>
                          <a:cs typeface="Times New Roman"/>
                        </a:rPr>
                        <a:t>56.3</a:t>
                      </a:r>
                      <a:endParaRPr lang="it-IT" sz="13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Uni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75.0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11.4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61.3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52.9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81.7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63.5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Ada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83.0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42.1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39.3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73.0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40.9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70.7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55.9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Mul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73.1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27.9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60.7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52.8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67.5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48.8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rowSpan="4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Rec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Rec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Mod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32.7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14.1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11.6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30.3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15.4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58.5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37.6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Uni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27.4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9.4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17.3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35.3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11.2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48.9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21.3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Ada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32.7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14.3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11.4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30.2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15.2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56.9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37.7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1640"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noProof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aramond" pitchFamily="18" charset="0"/>
                        </a:rPr>
                        <a:t>Mul</a:t>
                      </a:r>
                      <a:endParaRPr lang="en-US" sz="1300" b="1" noProof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aramond" pitchFamily="18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25.6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13.9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4.9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28.5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12.4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>
                          <a:latin typeface="Garamond"/>
                          <a:ea typeface="Calibri"/>
                          <a:cs typeface="Times New Roman"/>
                        </a:rPr>
                        <a:t>s.n.t.</a:t>
                      </a:r>
                      <a:endParaRPr lang="it-IT" sz="13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300" dirty="0">
                          <a:latin typeface="Garamond"/>
                          <a:ea typeface="Calibri"/>
                          <a:cs typeface="Times New Roman"/>
                        </a:rPr>
                        <a:t>36.3</a:t>
                      </a:r>
                      <a:endParaRPr lang="it-IT" sz="13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5" name="Rettangolo 34"/>
          <p:cNvSpPr/>
          <p:nvPr/>
        </p:nvSpPr>
        <p:spPr>
          <a:xfrm>
            <a:off x="3786182" y="1928802"/>
            <a:ext cx="5000660" cy="11430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Pentagono 42"/>
          <p:cNvSpPr/>
          <p:nvPr/>
        </p:nvSpPr>
        <p:spPr>
          <a:xfrm rot="16200000">
            <a:off x="5955198" y="3260248"/>
            <a:ext cx="720000" cy="486000"/>
          </a:xfrm>
          <a:prstGeom prst="homePlate">
            <a:avLst>
              <a:gd name="adj" fmla="val 56368"/>
            </a:avLst>
          </a:prstGeom>
          <a:solidFill>
            <a:srgbClr val="99FF66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 anchorCtr="1"/>
          <a:lstStyle/>
          <a:p>
            <a:pPr algn="ctr"/>
            <a:r>
              <a:rPr lang="en-US" sz="2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1</a:t>
            </a:r>
            <a:r>
              <a:rPr lang="en-US" sz="2200" b="1" baseline="30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</a:t>
            </a:r>
            <a:endParaRPr lang="en-US" sz="2200" b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51" name="Ovale 50"/>
          <p:cNvSpPr/>
          <p:nvPr/>
        </p:nvSpPr>
        <p:spPr>
          <a:xfrm>
            <a:off x="1714480" y="2857496"/>
            <a:ext cx="642942" cy="4286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/>
          <p:cNvSpPr/>
          <p:nvPr/>
        </p:nvSpPr>
        <p:spPr>
          <a:xfrm>
            <a:off x="2428860" y="2285992"/>
            <a:ext cx="642942" cy="4286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3" name="Ovale 52"/>
          <p:cNvSpPr/>
          <p:nvPr/>
        </p:nvSpPr>
        <p:spPr>
          <a:xfrm>
            <a:off x="5214942" y="2214554"/>
            <a:ext cx="714380" cy="357190"/>
          </a:xfrm>
          <a:prstGeom prst="ellipse">
            <a:avLst/>
          </a:prstGeom>
          <a:noFill/>
          <a:ln w="508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" name="Rettangolo 60"/>
          <p:cNvSpPr/>
          <p:nvPr/>
        </p:nvSpPr>
        <p:spPr>
          <a:xfrm>
            <a:off x="4857752" y="4071942"/>
            <a:ext cx="2928958" cy="1571636"/>
          </a:xfrm>
          <a:prstGeom prst="rect">
            <a:avLst/>
          </a:prstGeom>
          <a:solidFill>
            <a:srgbClr val="CCFF99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  </a:t>
            </a:r>
            <a:r>
              <a:rPr lang="en-US" sz="2200" b="1" u="sng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Best Solution:</a:t>
            </a:r>
          </a:p>
          <a:p>
            <a:pPr algn="ctr"/>
            <a:r>
              <a:rPr lang="en-US" sz="22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Energy-B NLSA</a:t>
            </a:r>
          </a:p>
          <a:p>
            <a:pPr algn="ctr"/>
            <a:r>
              <a:rPr lang="en-US" sz="22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Effective Mass m*</a:t>
            </a:r>
          </a:p>
          <a:p>
            <a:pPr algn="ctr"/>
            <a:r>
              <a:rPr lang="en-US" sz="22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Uniform LFD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43" grpId="0" animBg="1"/>
      <p:bldP spid="53" grpId="0" animBg="1"/>
      <p:bldP spid="61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Best Combination – (4·6) 24 sub-scenarios </a:t>
            </a:r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1571612"/>
            <a:ext cx="7358114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Best combination among 24 available evaluated using by</a:t>
            </a:r>
          </a:p>
          <a:p>
            <a:r>
              <a:rPr lang="el-GR" sz="2200" b="1" dirty="0" smtClean="0">
                <a:latin typeface="Garamond" pitchFamily="18" charset="0"/>
              </a:rPr>
              <a:t>ε</a:t>
            </a:r>
            <a:r>
              <a:rPr lang="it-IT" sz="2200" b="1" dirty="0" smtClean="0">
                <a:latin typeface="Garamond" pitchFamily="18" charset="0"/>
              </a:rPr>
              <a:t>-</a:t>
            </a:r>
            <a:r>
              <a:rPr lang="en-US" sz="2200" b="1" dirty="0" smtClean="0">
                <a:latin typeface="Garamond" pitchFamily="18" charset="0"/>
              </a:rPr>
              <a:t>displacement </a:t>
            </a:r>
            <a:r>
              <a:rPr lang="en-US" sz="2200" dirty="0" smtClean="0">
                <a:latin typeface="Garamond" pitchFamily="18" charset="0"/>
              </a:rPr>
              <a:t>comparison</a:t>
            </a:r>
          </a:p>
        </p:txBody>
      </p:sp>
      <p:graphicFrame>
        <p:nvGraphicFramePr>
          <p:cNvPr id="37" name="Tabella 36"/>
          <p:cNvGraphicFramePr>
            <a:graphicFrameLocks noGrp="1"/>
          </p:cNvGraphicFramePr>
          <p:nvPr/>
        </p:nvGraphicFramePr>
        <p:xfrm>
          <a:off x="1571604" y="2502565"/>
          <a:ext cx="7072362" cy="29981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8"/>
                <a:gridCol w="1143008"/>
                <a:gridCol w="1143008"/>
                <a:gridCol w="1143008"/>
                <a:gridCol w="1143008"/>
                <a:gridCol w="1357322"/>
              </a:tblGrid>
              <a:tr h="428628"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Parameters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Response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Total Scenarios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84810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LFD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NL Procedure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Effective Mass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Positive</a:t>
                      </a:r>
                      <a:r>
                        <a:rPr lang="en-US" sz="1800" b="0" baseline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 Cases</a:t>
                      </a:r>
                      <a:endParaRPr lang="en-US" sz="1800" b="0" noProof="0" dirty="0" smtClean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Percentage (%)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noProof="0" dirty="0" smtClean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Uni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Energy-B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m*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6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25.0%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24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Mul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Energy-A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m*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5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20.8%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24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Mul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Energy-B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m*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3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12.5%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24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Mul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Energy-B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</a:t>
                      </a:r>
                      <a:r>
                        <a:rPr lang="it-IT" sz="1800" baseline="-250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I</a:t>
                      </a:r>
                      <a:endParaRPr lang="it-IT" sz="1800" baseline="-25000" dirty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3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12.5%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24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5950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Unif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Energy-A</a:t>
                      </a:r>
                      <a:endParaRPr lang="en-US" sz="1800" noProof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m*</a:t>
                      </a:r>
                      <a:endParaRPr lang="it-IT" sz="1800" dirty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8.3%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24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8" name="Rettangolo 37"/>
          <p:cNvSpPr/>
          <p:nvPr/>
        </p:nvSpPr>
        <p:spPr>
          <a:xfrm>
            <a:off x="1571604" y="5715016"/>
            <a:ext cx="7072362" cy="85725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Combo = {</a:t>
            </a:r>
            <a:r>
              <a:rPr lang="en-US" sz="2200" b="1" dirty="0" err="1" smtClean="0">
                <a:solidFill>
                  <a:prstClr val="black"/>
                </a:solidFill>
                <a:latin typeface="Garamond" pitchFamily="18" charset="0"/>
              </a:rPr>
              <a:t>Mul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 LFD} </a:t>
            </a:r>
            <a:r>
              <a:rPr lang="en-US" sz="2200" b="1" dirty="0" smtClean="0">
                <a:solidFill>
                  <a:prstClr val="black"/>
                </a:solidFill>
                <a:latin typeface="Garamond"/>
              </a:rPr>
              <a:t>× 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{</a:t>
            </a:r>
            <a:r>
              <a:rPr lang="en-US" sz="2200" b="1" dirty="0" err="1" smtClean="0">
                <a:solidFill>
                  <a:prstClr val="black"/>
                </a:solidFill>
                <a:latin typeface="Garamond" pitchFamily="18" charset="0"/>
              </a:rPr>
              <a:t>Ener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. Procedures} </a:t>
            </a:r>
            <a:r>
              <a:rPr lang="en-US" sz="2200" b="1" dirty="0" smtClean="0">
                <a:solidFill>
                  <a:prstClr val="black"/>
                </a:solidFill>
                <a:latin typeface="Garamond"/>
              </a:rPr>
              <a:t>× {m*}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 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Best Combination – (4·6) 24 sub-scenarios </a:t>
            </a:r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1571612"/>
            <a:ext cx="7358114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Best combination among 24 available evaluated using by</a:t>
            </a:r>
          </a:p>
          <a:p>
            <a:r>
              <a:rPr lang="el-GR" sz="2200" b="1" dirty="0" smtClean="0">
                <a:latin typeface="Garamond" pitchFamily="18" charset="0"/>
              </a:rPr>
              <a:t>ε</a:t>
            </a:r>
            <a:r>
              <a:rPr lang="it-IT" sz="2200" b="1" dirty="0" smtClean="0">
                <a:latin typeface="Garamond" pitchFamily="18" charset="0"/>
              </a:rPr>
              <a:t>-</a:t>
            </a:r>
            <a:r>
              <a:rPr lang="en-US" sz="2200" b="1" dirty="0" smtClean="0">
                <a:latin typeface="Garamond" pitchFamily="18" charset="0"/>
              </a:rPr>
              <a:t>drift </a:t>
            </a:r>
            <a:r>
              <a:rPr lang="en-US" sz="2200" dirty="0" smtClean="0">
                <a:latin typeface="Garamond" pitchFamily="18" charset="0"/>
              </a:rPr>
              <a:t>comparison</a:t>
            </a:r>
          </a:p>
        </p:txBody>
      </p:sp>
      <p:graphicFrame>
        <p:nvGraphicFramePr>
          <p:cNvPr id="37" name="Tabella 36"/>
          <p:cNvGraphicFramePr>
            <a:graphicFrameLocks noGrp="1"/>
          </p:cNvGraphicFramePr>
          <p:nvPr/>
        </p:nvGraphicFramePr>
        <p:xfrm>
          <a:off x="1571604" y="2502565"/>
          <a:ext cx="7072362" cy="29981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8"/>
                <a:gridCol w="1143008"/>
                <a:gridCol w="1143008"/>
                <a:gridCol w="1143008"/>
                <a:gridCol w="1143008"/>
                <a:gridCol w="1357322"/>
              </a:tblGrid>
              <a:tr h="428628"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Parameters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Response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Total Scenarios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84810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LFD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NL Procedure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Effective Mass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Positive</a:t>
                      </a:r>
                      <a:r>
                        <a:rPr lang="en-US" sz="1800" b="0" baseline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 Cases</a:t>
                      </a:r>
                      <a:endParaRPr lang="en-US" sz="1800" b="0" noProof="0" dirty="0" smtClean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Percentage (%)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noProof="0" dirty="0" smtClean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Mul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Energy-A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m*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6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i="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25.0%</a:t>
                      </a:r>
                      <a:endParaRPr lang="it-IT" sz="1800" i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24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Mod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Energy-B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m*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5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i="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20.8%</a:t>
                      </a:r>
                      <a:endParaRPr lang="it-IT" sz="1800" i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24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Ada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Energy-A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m*</a:t>
                      </a:r>
                      <a:endParaRPr lang="it-IT" sz="1800" dirty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3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i="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12.5%</a:t>
                      </a:r>
                      <a:endParaRPr lang="it-IT" sz="1800" i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24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Ada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Energy-A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</a:t>
                      </a:r>
                      <a:r>
                        <a:rPr lang="it-IT" sz="1800" baseline="-250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I</a:t>
                      </a:r>
                      <a:endParaRPr lang="it-IT" sz="1800" baseline="-25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3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i="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12.5%</a:t>
                      </a:r>
                      <a:endParaRPr lang="it-IT" sz="1800" i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24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5950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Mul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Energy-A</a:t>
                      </a:r>
                      <a:endParaRPr lang="en-US" sz="1800" noProof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</a:t>
                      </a:r>
                      <a:r>
                        <a:rPr lang="it-IT" sz="1800" baseline="-250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I</a:t>
                      </a:r>
                      <a:endParaRPr lang="it-IT" sz="1800" baseline="-25000" dirty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3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i="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12.5%</a:t>
                      </a:r>
                      <a:endParaRPr lang="it-IT" sz="1800" i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24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8" name="Rettangolo 37"/>
          <p:cNvSpPr/>
          <p:nvPr/>
        </p:nvSpPr>
        <p:spPr>
          <a:xfrm>
            <a:off x="1571604" y="5715016"/>
            <a:ext cx="7072362" cy="85725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Combo = {</a:t>
            </a:r>
            <a:r>
              <a:rPr lang="en-US" sz="2200" b="1" dirty="0" err="1" smtClean="0">
                <a:solidFill>
                  <a:prstClr val="black"/>
                </a:solidFill>
                <a:latin typeface="Garamond" pitchFamily="18" charset="0"/>
              </a:rPr>
              <a:t>Mul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/Mod LFD} </a:t>
            </a:r>
            <a:r>
              <a:rPr lang="en-US" sz="2200" b="1" dirty="0" smtClean="0">
                <a:solidFill>
                  <a:prstClr val="black"/>
                </a:solidFill>
                <a:latin typeface="Garamond"/>
              </a:rPr>
              <a:t>× 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{</a:t>
            </a:r>
            <a:r>
              <a:rPr lang="en-US" sz="2200" b="1" dirty="0" err="1" smtClean="0">
                <a:solidFill>
                  <a:prstClr val="black"/>
                </a:solidFill>
                <a:latin typeface="Garamond" pitchFamily="18" charset="0"/>
              </a:rPr>
              <a:t>Ener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. Procedures} </a:t>
            </a:r>
            <a:r>
              <a:rPr lang="en-US" sz="2200" b="1" dirty="0" smtClean="0">
                <a:solidFill>
                  <a:prstClr val="black"/>
                </a:solidFill>
                <a:latin typeface="Garamond"/>
              </a:rPr>
              <a:t>× {m*}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 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Best Combination – (4·5) 20</a:t>
            </a:r>
            <a:r>
              <a:rPr lang="en-US" sz="2200" b="1" u="sng" baseline="30000" dirty="0" smtClean="0">
                <a:latin typeface="Garamond" pitchFamily="18" charset="0"/>
              </a:rPr>
              <a:t>(*)</a:t>
            </a:r>
            <a:r>
              <a:rPr lang="en-US" sz="2200" b="1" u="sng" dirty="0" smtClean="0">
                <a:latin typeface="Garamond" pitchFamily="18" charset="0"/>
              </a:rPr>
              <a:t> sub-scenarios </a:t>
            </a:r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1571612"/>
            <a:ext cx="7358114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Best combination among 24 available evaluated using by</a:t>
            </a:r>
          </a:p>
          <a:p>
            <a:r>
              <a:rPr lang="el-GR" sz="2200" b="1" dirty="0" smtClean="0">
                <a:latin typeface="Garamond" pitchFamily="18" charset="0"/>
              </a:rPr>
              <a:t>ε</a:t>
            </a:r>
            <a:r>
              <a:rPr lang="it-IT" sz="2200" b="1" dirty="0" smtClean="0">
                <a:latin typeface="Garamond" pitchFamily="18" charset="0"/>
              </a:rPr>
              <a:t>-</a:t>
            </a:r>
            <a:r>
              <a:rPr lang="en-US" sz="2200" b="1" dirty="0" smtClean="0">
                <a:latin typeface="Garamond" pitchFamily="18" charset="0"/>
              </a:rPr>
              <a:t>base shear </a:t>
            </a:r>
            <a:r>
              <a:rPr lang="en-US" sz="2200" dirty="0" smtClean="0">
                <a:latin typeface="Garamond" pitchFamily="18" charset="0"/>
              </a:rPr>
              <a:t>comparison [</a:t>
            </a:r>
            <a:r>
              <a:rPr lang="en-US" sz="2200" i="1" dirty="0" smtClean="0">
                <a:latin typeface="Garamond" pitchFamily="18" charset="0"/>
              </a:rPr>
              <a:t>* Epsilon (</a:t>
            </a:r>
            <a:r>
              <a:rPr lang="en-US" sz="2200" i="1" dirty="0" smtClean="0">
                <a:latin typeface="Garamond"/>
              </a:rPr>
              <a:t>±) models are symmetric </a:t>
            </a:r>
            <a:r>
              <a:rPr lang="en-US" sz="2200" dirty="0" smtClean="0">
                <a:latin typeface="Garamond"/>
              </a:rPr>
              <a:t>]</a:t>
            </a:r>
            <a:endParaRPr lang="en-US" sz="2200" dirty="0" smtClean="0">
              <a:latin typeface="Garamond" pitchFamily="18" charset="0"/>
            </a:endParaRPr>
          </a:p>
        </p:txBody>
      </p:sp>
      <p:graphicFrame>
        <p:nvGraphicFramePr>
          <p:cNvPr id="37" name="Tabella 36"/>
          <p:cNvGraphicFramePr>
            <a:graphicFrameLocks noGrp="1"/>
          </p:cNvGraphicFramePr>
          <p:nvPr/>
        </p:nvGraphicFramePr>
        <p:xfrm>
          <a:off x="1571604" y="2502565"/>
          <a:ext cx="7072362" cy="29981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8"/>
                <a:gridCol w="1143008"/>
                <a:gridCol w="1143008"/>
                <a:gridCol w="1143008"/>
                <a:gridCol w="1143008"/>
                <a:gridCol w="1357322"/>
              </a:tblGrid>
              <a:tr h="428628"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Parameters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Response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Total Scenarios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84810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LFD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NL Procedure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Effective Mass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Positive</a:t>
                      </a:r>
                      <a:r>
                        <a:rPr lang="en-US" sz="1800" b="0" baseline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 Cases</a:t>
                      </a:r>
                      <a:endParaRPr lang="en-US" sz="1800" b="0" noProof="0" dirty="0" smtClean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0" noProof="0" dirty="0" smtClean="0">
                          <a:solidFill>
                            <a:schemeClr val="tx1"/>
                          </a:solidFill>
                          <a:latin typeface="Garamond" pitchFamily="18" charset="0"/>
                          <a:ea typeface="Calibri"/>
                          <a:cs typeface="Times New Roman"/>
                        </a:rPr>
                        <a:t>Percentage (%)</a:t>
                      </a:r>
                      <a:endParaRPr lang="en-US" sz="1800" b="0" noProof="0" dirty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noProof="0" dirty="0" smtClean="0">
                        <a:solidFill>
                          <a:schemeClr val="tx1"/>
                        </a:solidFill>
                        <a:latin typeface="Garamond" pitchFamily="18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Uni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Energy-B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m*</a:t>
                      </a:r>
                      <a:endParaRPr lang="it-IT" sz="1800" dirty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6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30.0%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20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Uni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Energy-B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</a:t>
                      </a:r>
                      <a:r>
                        <a:rPr lang="it-IT" sz="1800" baseline="-250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tot</a:t>
                      </a:r>
                      <a:endParaRPr lang="it-IT" sz="1800" baseline="-25000" dirty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4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20.0</a:t>
                      </a:r>
                      <a:r>
                        <a:rPr lang="it-IT" sz="180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%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20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Uni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Energy-A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m*</a:t>
                      </a:r>
                      <a:endParaRPr lang="it-IT" sz="1800" dirty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10.0</a:t>
                      </a:r>
                      <a:r>
                        <a:rPr lang="it-IT" sz="180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%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20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4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Uni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Energy-A</a:t>
                      </a:r>
                      <a:endParaRPr lang="en-US" sz="1800" noProof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</a:t>
                      </a:r>
                      <a:r>
                        <a:rPr lang="it-IT" sz="1800" baseline="-250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I</a:t>
                      </a:r>
                      <a:endParaRPr lang="it-IT" sz="1800" baseline="-25000" dirty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10.0</a:t>
                      </a:r>
                      <a:r>
                        <a:rPr lang="it-IT" sz="180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%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20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5950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Uni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noProof="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Energy-A</a:t>
                      </a:r>
                      <a:endParaRPr lang="en-US" sz="1800" noProof="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m</a:t>
                      </a:r>
                      <a:r>
                        <a:rPr lang="it-IT" sz="1800" baseline="-25000" dirty="0" err="1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tot</a:t>
                      </a:r>
                      <a:endParaRPr lang="it-IT" sz="1800" baseline="-25000" dirty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</a:t>
                      </a:r>
                      <a:endParaRPr lang="it-IT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 smtClean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10.0</a:t>
                      </a:r>
                      <a:r>
                        <a:rPr lang="it-IT" sz="180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%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800" dirty="0">
                          <a:solidFill>
                            <a:srgbClr val="000000"/>
                          </a:solidFill>
                          <a:latin typeface="Garamond"/>
                          <a:ea typeface="Calibri"/>
                          <a:cs typeface="Times New Roman"/>
                        </a:rPr>
                        <a:t>20</a:t>
                      </a:r>
                      <a:endParaRPr lang="it-IT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8" name="Rettangolo 37"/>
          <p:cNvSpPr/>
          <p:nvPr/>
        </p:nvSpPr>
        <p:spPr>
          <a:xfrm>
            <a:off x="1571604" y="5715016"/>
            <a:ext cx="7072362" cy="85725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Combo = {</a:t>
            </a:r>
            <a:r>
              <a:rPr lang="en-US" sz="2200" b="1" dirty="0" err="1" smtClean="0">
                <a:solidFill>
                  <a:prstClr val="black"/>
                </a:solidFill>
                <a:latin typeface="Garamond" pitchFamily="18" charset="0"/>
              </a:rPr>
              <a:t>Uni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 LFD} </a:t>
            </a:r>
            <a:r>
              <a:rPr lang="en-US" sz="2200" b="1" dirty="0" smtClean="0">
                <a:solidFill>
                  <a:prstClr val="black"/>
                </a:solidFill>
                <a:latin typeface="Garamond"/>
              </a:rPr>
              <a:t>× 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{</a:t>
            </a:r>
            <a:r>
              <a:rPr lang="en-US" sz="2200" b="1" dirty="0" err="1" smtClean="0">
                <a:solidFill>
                  <a:prstClr val="black"/>
                </a:solidFill>
                <a:latin typeface="Garamond" pitchFamily="18" charset="0"/>
              </a:rPr>
              <a:t>Ener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. Procedures} </a:t>
            </a:r>
            <a:r>
              <a:rPr lang="en-US" sz="2200" b="1" dirty="0" smtClean="0">
                <a:solidFill>
                  <a:prstClr val="black"/>
                </a:solidFill>
                <a:latin typeface="Garamond"/>
              </a:rPr>
              <a:t>× {?}</a:t>
            </a:r>
            <a:r>
              <a:rPr lang="en-US" sz="2200" b="1" dirty="0" smtClean="0">
                <a:solidFill>
                  <a:prstClr val="black"/>
                </a:solidFill>
                <a:latin typeface="Garamond" pitchFamily="18" charset="0"/>
              </a:rPr>
              <a:t> 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ttangolo 34"/>
          <p:cNvSpPr/>
          <p:nvPr/>
        </p:nvSpPr>
        <p:spPr>
          <a:xfrm>
            <a:off x="4071934" y="2357430"/>
            <a:ext cx="1571636" cy="64294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59" name="Gruppo 58"/>
          <p:cNvGrpSpPr/>
          <p:nvPr/>
        </p:nvGrpSpPr>
        <p:grpSpPr>
          <a:xfrm>
            <a:off x="2000232" y="2235714"/>
            <a:ext cx="1857388" cy="1407600"/>
            <a:chOff x="5000628" y="2643182"/>
            <a:chExt cx="1857388" cy="1407600"/>
          </a:xfrm>
        </p:grpSpPr>
        <p:sp>
          <p:nvSpPr>
            <p:cNvPr id="58" name="Triangolo rettangolo 57"/>
            <p:cNvSpPr/>
            <p:nvPr/>
          </p:nvSpPr>
          <p:spPr>
            <a:xfrm flipH="1">
              <a:off x="5000628" y="2643182"/>
              <a:ext cx="1857388" cy="1407600"/>
            </a:xfrm>
            <a:prstGeom prst="rtTriangle">
              <a:avLst/>
            </a:prstGeom>
            <a:solidFill>
              <a:srgbClr val="99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5" name="Figura a mano libera 54"/>
            <p:cNvSpPr/>
            <p:nvPr/>
          </p:nvSpPr>
          <p:spPr>
            <a:xfrm>
              <a:off x="5000628" y="2643182"/>
              <a:ext cx="1857388" cy="1405720"/>
            </a:xfrm>
            <a:custGeom>
              <a:avLst/>
              <a:gdLst>
                <a:gd name="connsiteX0" fmla="*/ 0 w 1856095"/>
                <a:gd name="connsiteY0" fmla="*/ 1405720 h 1405720"/>
                <a:gd name="connsiteX1" fmla="*/ 382137 w 1856095"/>
                <a:gd name="connsiteY1" fmla="*/ 464024 h 1405720"/>
                <a:gd name="connsiteX2" fmla="*/ 887104 w 1856095"/>
                <a:gd name="connsiteY2" fmla="*/ 109182 h 1405720"/>
                <a:gd name="connsiteX3" fmla="*/ 1856095 w 1856095"/>
                <a:gd name="connsiteY3" fmla="*/ 0 h 1405720"/>
                <a:gd name="connsiteX4" fmla="*/ 1856095 w 1856095"/>
                <a:gd name="connsiteY4" fmla="*/ 0 h 1405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095" h="1405720">
                  <a:moveTo>
                    <a:pt x="0" y="1405720"/>
                  </a:moveTo>
                  <a:cubicBezTo>
                    <a:pt x="117143" y="1042917"/>
                    <a:pt x="234286" y="680114"/>
                    <a:pt x="382137" y="464024"/>
                  </a:cubicBezTo>
                  <a:cubicBezTo>
                    <a:pt x="529988" y="247934"/>
                    <a:pt x="641444" y="186519"/>
                    <a:pt x="887104" y="109182"/>
                  </a:cubicBezTo>
                  <a:cubicBezTo>
                    <a:pt x="1132764" y="31845"/>
                    <a:pt x="1856095" y="0"/>
                    <a:pt x="1856095" y="0"/>
                  </a:cubicBezTo>
                  <a:lnTo>
                    <a:pt x="1856095" y="0"/>
                  </a:lnTo>
                </a:path>
              </a:pathLst>
            </a:custGeom>
            <a:solidFill>
              <a:srgbClr val="99FF66"/>
            </a:solidFill>
            <a:ln w="34925" cap="rnd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it-IT" sz="2000" i="1" dirty="0" smtClean="0">
                  <a:latin typeface="Garamond" pitchFamily="18" charset="0"/>
                </a:rPr>
                <a:t>Input</a:t>
              </a:r>
            </a:p>
            <a:p>
              <a:pPr algn="ctr"/>
              <a:r>
                <a:rPr lang="it-IT" sz="2000" i="1" dirty="0" smtClean="0">
                  <a:latin typeface="Garamond" pitchFamily="18" charset="0"/>
                </a:rPr>
                <a:t>Energy</a:t>
              </a:r>
              <a:endParaRPr lang="it-IT" sz="2000" i="1" dirty="0">
                <a:latin typeface="Garamond" pitchFamily="18" charset="0"/>
              </a:endParaRPr>
            </a:p>
          </p:txBody>
        </p:sp>
      </p:grp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Introduction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Pseudo-Energy parameter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In NLSA, the </a:t>
            </a:r>
            <a:r>
              <a:rPr lang="en-US" sz="2200" b="1" dirty="0" smtClean="0">
                <a:latin typeface="Garamond" pitchFamily="18" charset="0"/>
              </a:rPr>
              <a:t>Input Energy </a:t>
            </a:r>
            <a:r>
              <a:rPr lang="en-US" sz="2200" dirty="0" smtClean="0">
                <a:latin typeface="Garamond" pitchFamily="18" charset="0"/>
              </a:rPr>
              <a:t>is represented by the area enclosed by the pushover curve (force-displacement plane)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50" name="CasellaDiTesto 49"/>
          <p:cNvSpPr txBox="1"/>
          <p:nvPr/>
        </p:nvSpPr>
        <p:spPr>
          <a:xfrm>
            <a:off x="5857852" y="2249566"/>
            <a:ext cx="3143304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</a:t>
            </a:r>
            <a:r>
              <a:rPr lang="en-US" sz="2200" b="1" dirty="0" smtClean="0">
                <a:latin typeface="Garamond" pitchFamily="18" charset="0"/>
              </a:rPr>
              <a:t>energy-based concept </a:t>
            </a:r>
            <a:r>
              <a:rPr lang="en-US" sz="2200" dirty="0" smtClean="0">
                <a:latin typeface="Garamond" pitchFamily="18" charset="0"/>
              </a:rPr>
              <a:t>can be proficiently utilized in Non Linear Static Analysis </a:t>
            </a:r>
          </a:p>
        </p:txBody>
      </p:sp>
      <p:graphicFrame>
        <p:nvGraphicFramePr>
          <p:cNvPr id="17415" name="Object 7"/>
          <p:cNvGraphicFramePr>
            <a:graphicFrameLocks noChangeAspect="1"/>
          </p:cNvGraphicFramePr>
          <p:nvPr/>
        </p:nvGraphicFramePr>
        <p:xfrm>
          <a:off x="4135445" y="2428868"/>
          <a:ext cx="1508125" cy="508000"/>
        </p:xfrm>
        <a:graphic>
          <a:graphicData uri="http://schemas.openxmlformats.org/presentationml/2006/ole">
            <p:oleObj spid="_x0000_s18439" name="Equazione" r:id="rId4" imgW="825480" imgH="279360" progId="Equation.3">
              <p:embed/>
            </p:oleObj>
          </a:graphicData>
        </a:graphic>
      </p:graphicFrame>
      <p:cxnSp>
        <p:nvCxnSpPr>
          <p:cNvPr id="38" name="Connettore 2 37"/>
          <p:cNvCxnSpPr/>
          <p:nvPr/>
        </p:nvCxnSpPr>
        <p:spPr>
          <a:xfrm>
            <a:off x="2000232" y="3643314"/>
            <a:ext cx="2214578" cy="1588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2 38"/>
          <p:cNvCxnSpPr/>
          <p:nvPr/>
        </p:nvCxnSpPr>
        <p:spPr>
          <a:xfrm rot="16200000" flipV="1">
            <a:off x="1204888" y="2857497"/>
            <a:ext cx="1581162" cy="9525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asellaDiTesto 51"/>
          <p:cNvSpPr txBox="1"/>
          <p:nvPr/>
        </p:nvSpPr>
        <p:spPr>
          <a:xfrm>
            <a:off x="2857488" y="3702610"/>
            <a:ext cx="157163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aramond" pitchFamily="18" charset="0"/>
              </a:rPr>
              <a:t>Displacement</a:t>
            </a:r>
          </a:p>
        </p:txBody>
      </p:sp>
      <p:sp>
        <p:nvSpPr>
          <p:cNvPr id="53" name="CasellaDiTesto 52"/>
          <p:cNvSpPr txBox="1"/>
          <p:nvPr/>
        </p:nvSpPr>
        <p:spPr>
          <a:xfrm rot="16200000">
            <a:off x="1327642" y="2244202"/>
            <a:ext cx="85725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aramond" pitchFamily="18" charset="0"/>
              </a:rPr>
              <a:t>Force</a:t>
            </a:r>
          </a:p>
        </p:txBody>
      </p:sp>
      <p:sp>
        <p:nvSpPr>
          <p:cNvPr id="54" name="Figura a mano libera 53"/>
          <p:cNvSpPr/>
          <p:nvPr/>
        </p:nvSpPr>
        <p:spPr>
          <a:xfrm>
            <a:off x="2000232" y="2214554"/>
            <a:ext cx="1857388" cy="1405720"/>
          </a:xfrm>
          <a:custGeom>
            <a:avLst/>
            <a:gdLst>
              <a:gd name="connsiteX0" fmla="*/ 0 w 1856095"/>
              <a:gd name="connsiteY0" fmla="*/ 1405720 h 1405720"/>
              <a:gd name="connsiteX1" fmla="*/ 382137 w 1856095"/>
              <a:gd name="connsiteY1" fmla="*/ 464024 h 1405720"/>
              <a:gd name="connsiteX2" fmla="*/ 887104 w 1856095"/>
              <a:gd name="connsiteY2" fmla="*/ 109182 h 1405720"/>
              <a:gd name="connsiteX3" fmla="*/ 1856095 w 1856095"/>
              <a:gd name="connsiteY3" fmla="*/ 0 h 1405720"/>
              <a:gd name="connsiteX4" fmla="*/ 1856095 w 1856095"/>
              <a:gd name="connsiteY4" fmla="*/ 0 h 1405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6095" h="1405720">
                <a:moveTo>
                  <a:pt x="0" y="1405720"/>
                </a:moveTo>
                <a:cubicBezTo>
                  <a:pt x="117143" y="1042917"/>
                  <a:pt x="234286" y="680114"/>
                  <a:pt x="382137" y="464024"/>
                </a:cubicBezTo>
                <a:cubicBezTo>
                  <a:pt x="529988" y="247934"/>
                  <a:pt x="641444" y="186519"/>
                  <a:pt x="887104" y="109182"/>
                </a:cubicBezTo>
                <a:cubicBezTo>
                  <a:pt x="1132764" y="31845"/>
                  <a:pt x="1856095" y="0"/>
                  <a:pt x="1856095" y="0"/>
                </a:cubicBezTo>
                <a:lnTo>
                  <a:pt x="1856095" y="0"/>
                </a:lnTo>
              </a:path>
            </a:pathLst>
          </a:custGeom>
          <a:ln w="34925" cap="rnd">
            <a:solidFill>
              <a:srgbClr val="00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Rettangolo 35"/>
          <p:cNvSpPr/>
          <p:nvPr/>
        </p:nvSpPr>
        <p:spPr>
          <a:xfrm>
            <a:off x="3714744" y="4286256"/>
            <a:ext cx="3000396" cy="7143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smtClean="0">
                <a:solidFill>
                  <a:schemeClr val="tx1"/>
                </a:solidFill>
                <a:latin typeface="Garamond" pitchFamily="18" charset="0"/>
              </a:rPr>
              <a:t>Input Energy</a:t>
            </a:r>
          </a:p>
          <a:p>
            <a:pPr algn="ctr"/>
            <a:r>
              <a:rPr lang="it-IT" sz="2000" dirty="0" smtClean="0">
                <a:solidFill>
                  <a:schemeClr val="tx1"/>
                </a:solidFill>
                <a:latin typeface="Garamond" pitchFamily="18" charset="0"/>
              </a:rPr>
              <a:t>(E</a:t>
            </a:r>
            <a:r>
              <a:rPr lang="it-IT" sz="2000" baseline="-25000" dirty="0" smtClean="0">
                <a:solidFill>
                  <a:schemeClr val="tx1"/>
                </a:solidFill>
                <a:latin typeface="Garamond" pitchFamily="18" charset="0"/>
              </a:rPr>
              <a:t>I</a:t>
            </a:r>
            <a:r>
              <a:rPr lang="it-IT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it-IT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37" name="Rettangolo 36"/>
          <p:cNvSpPr/>
          <p:nvPr/>
        </p:nvSpPr>
        <p:spPr>
          <a:xfrm>
            <a:off x="1643042" y="5143512"/>
            <a:ext cx="3429024" cy="714380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Absorbed Energy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(E</a:t>
            </a:r>
            <a:r>
              <a:rPr lang="en-US" sz="2000" baseline="-25000" dirty="0" smtClean="0">
                <a:solidFill>
                  <a:schemeClr val="tx1"/>
                </a:solidFill>
                <a:latin typeface="Garamond" pitchFamily="18" charset="0"/>
              </a:rPr>
              <a:t>a</a:t>
            </a:r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40" name="Rettangolo 39"/>
          <p:cNvSpPr/>
          <p:nvPr/>
        </p:nvSpPr>
        <p:spPr>
          <a:xfrm>
            <a:off x="5429256" y="5143512"/>
            <a:ext cx="3429024" cy="714380"/>
          </a:xfrm>
          <a:prstGeom prst="rect">
            <a:avLst/>
          </a:prstGeom>
          <a:solidFill>
            <a:srgbClr val="FFCC00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Dissipated Energy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(E</a:t>
            </a:r>
            <a:r>
              <a:rPr lang="en-US" sz="2000" baseline="-25000" dirty="0" smtClean="0">
                <a:solidFill>
                  <a:schemeClr val="tx1"/>
                </a:solidFill>
                <a:latin typeface="Garamond" pitchFamily="18" charset="0"/>
              </a:rPr>
              <a:t>d</a:t>
            </a:r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41" name="Rettangolo 40"/>
          <p:cNvSpPr/>
          <p:nvPr/>
        </p:nvSpPr>
        <p:spPr>
          <a:xfrm>
            <a:off x="1643042" y="5929330"/>
            <a:ext cx="1643074" cy="714380"/>
          </a:xfrm>
          <a:prstGeom prst="rect">
            <a:avLst/>
          </a:prstGeom>
          <a:solidFill>
            <a:srgbClr val="99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Spring En.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(E</a:t>
            </a:r>
            <a:r>
              <a:rPr lang="en-US" sz="2000" baseline="-25000" dirty="0" smtClean="0">
                <a:solidFill>
                  <a:schemeClr val="tx1"/>
                </a:solidFill>
                <a:latin typeface="Garamond" pitchFamily="18" charset="0"/>
              </a:rPr>
              <a:t>s</a:t>
            </a:r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42" name="Rettangolo 41"/>
          <p:cNvSpPr/>
          <p:nvPr/>
        </p:nvSpPr>
        <p:spPr>
          <a:xfrm>
            <a:off x="3428992" y="5929330"/>
            <a:ext cx="1643074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Garamond" pitchFamily="18" charset="0"/>
              </a:rPr>
              <a:t>Kinetic En.</a:t>
            </a:r>
          </a:p>
          <a:p>
            <a:pPr algn="ct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Garamond" pitchFamily="18" charset="0"/>
              </a:rPr>
              <a:t>(</a:t>
            </a:r>
            <a:r>
              <a:rPr lang="en-US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Garamond" pitchFamily="18" charset="0"/>
              </a:rPr>
              <a:t>E</a:t>
            </a:r>
            <a:r>
              <a:rPr lang="en-US" sz="2000" baseline="-25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Garamond" pitchFamily="18" charset="0"/>
              </a:rPr>
              <a:t>k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Garamond" pitchFamily="18" charset="0"/>
            </a:endParaRPr>
          </a:p>
        </p:txBody>
      </p:sp>
      <p:sp>
        <p:nvSpPr>
          <p:cNvPr id="43" name="Rettangolo 42"/>
          <p:cNvSpPr/>
          <p:nvPr/>
        </p:nvSpPr>
        <p:spPr>
          <a:xfrm>
            <a:off x="5429256" y="5929330"/>
            <a:ext cx="1643074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Garamond" pitchFamily="18" charset="0"/>
              </a:rPr>
              <a:t>Damping En.</a:t>
            </a:r>
          </a:p>
          <a:p>
            <a:pPr algn="ct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Garamond" pitchFamily="18" charset="0"/>
              </a:rPr>
              <a:t>(</a:t>
            </a:r>
            <a:r>
              <a:rPr lang="en-US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Garamond" pitchFamily="18" charset="0"/>
              </a:rPr>
              <a:t>E</a:t>
            </a:r>
            <a:r>
              <a:rPr lang="en-US" sz="2000" baseline="-25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Garamond" pitchFamily="18" charset="0"/>
              </a:rPr>
              <a:t>ξ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Garamond" pitchFamily="18" charset="0"/>
            </a:endParaRPr>
          </a:p>
        </p:txBody>
      </p:sp>
      <p:sp>
        <p:nvSpPr>
          <p:cNvPr id="44" name="Rettangolo 43"/>
          <p:cNvSpPr/>
          <p:nvPr/>
        </p:nvSpPr>
        <p:spPr>
          <a:xfrm>
            <a:off x="7215206" y="5929330"/>
            <a:ext cx="1643074" cy="714380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Hysteretic En.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(E</a:t>
            </a:r>
            <a:r>
              <a:rPr lang="en-US" sz="2000" baseline="-25000" dirty="0" smtClean="0">
                <a:solidFill>
                  <a:schemeClr val="tx1"/>
                </a:solidFill>
                <a:latin typeface="Garamond" pitchFamily="18" charset="0"/>
              </a:rPr>
              <a:t>h</a:t>
            </a:r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)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cxnSp>
        <p:nvCxnSpPr>
          <p:cNvPr id="45" name="Connettore 4 44"/>
          <p:cNvCxnSpPr>
            <a:stCxn id="36" idx="3"/>
            <a:endCxn id="40" idx="0"/>
          </p:cNvCxnSpPr>
          <p:nvPr/>
        </p:nvCxnSpPr>
        <p:spPr>
          <a:xfrm>
            <a:off x="6715140" y="4643446"/>
            <a:ext cx="428628" cy="500066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4 44"/>
          <p:cNvCxnSpPr>
            <a:stCxn id="36" idx="1"/>
            <a:endCxn id="37" idx="0"/>
          </p:cNvCxnSpPr>
          <p:nvPr/>
        </p:nvCxnSpPr>
        <p:spPr>
          <a:xfrm rot="10800000" flipV="1">
            <a:off x="3357554" y="4643446"/>
            <a:ext cx="357190" cy="500066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1549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Finally, for what concerns the assumption of parameters in order to evaluate the seismic response of system, the analyzed data suggests to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Use lateral force distribution based on a </a:t>
            </a:r>
            <a:r>
              <a:rPr lang="en-US" sz="2200" b="1" dirty="0" smtClean="0">
                <a:latin typeface="Garamond" pitchFamily="18" charset="0"/>
              </a:rPr>
              <a:t>modal dynamic criterion</a:t>
            </a:r>
            <a:r>
              <a:rPr lang="en-US" sz="2200" dirty="0" smtClean="0">
                <a:latin typeface="Garamond" pitchFamily="18" charset="0"/>
              </a:rPr>
              <a:t> (</a:t>
            </a:r>
            <a:r>
              <a:rPr lang="en-US" sz="2200" b="1" dirty="0" smtClean="0">
                <a:latin typeface="Garamond" pitchFamily="18" charset="0"/>
              </a:rPr>
              <a:t>Multimodal LFD</a:t>
            </a:r>
            <a:r>
              <a:rPr lang="en-US" sz="2200" dirty="0" smtClean="0">
                <a:latin typeface="Garamond" pitchFamily="18" charset="0"/>
              </a:rPr>
              <a:t>) to represent inertial effect on structural seismic masses</a:t>
            </a: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Adopt </a:t>
            </a:r>
            <a:r>
              <a:rPr lang="en-US" sz="2200" b="1" dirty="0" smtClean="0">
                <a:latin typeface="Garamond" pitchFamily="18" charset="0"/>
              </a:rPr>
              <a:t>equivalent first mode mass </a:t>
            </a:r>
            <a:r>
              <a:rPr lang="en-US" sz="2200" dirty="0" smtClean="0">
                <a:latin typeface="Garamond" pitchFamily="18" charset="0"/>
              </a:rPr>
              <a:t>(</a:t>
            </a:r>
            <a:r>
              <a:rPr lang="en-US" sz="2200" b="1" dirty="0" smtClean="0">
                <a:latin typeface="Garamond" pitchFamily="18" charset="0"/>
              </a:rPr>
              <a:t>m*</a:t>
            </a:r>
            <a:r>
              <a:rPr lang="en-US" sz="2200" dirty="0" smtClean="0">
                <a:latin typeface="Garamond" pitchFamily="18" charset="0"/>
              </a:rPr>
              <a:t>) as effective mass</a:t>
            </a:r>
          </a:p>
          <a:p>
            <a:pPr marL="457200" indent="-457200"/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Utilize </a:t>
            </a:r>
            <a:r>
              <a:rPr lang="en-US" sz="2200" b="1" dirty="0" smtClean="0">
                <a:latin typeface="Garamond" pitchFamily="18" charset="0"/>
              </a:rPr>
              <a:t>energy-based procedures </a:t>
            </a:r>
            <a:r>
              <a:rPr lang="en-US" sz="2200" dirty="0" smtClean="0">
                <a:latin typeface="Garamond" pitchFamily="18" charset="0"/>
              </a:rPr>
              <a:t>(</a:t>
            </a:r>
            <a:r>
              <a:rPr lang="en-US" sz="2200" b="1" dirty="0" smtClean="0">
                <a:latin typeface="Garamond" pitchFamily="18" charset="0"/>
              </a:rPr>
              <a:t>Energy-A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b="1" dirty="0" smtClean="0">
                <a:latin typeface="Garamond" pitchFamily="18" charset="0"/>
              </a:rPr>
              <a:t>Energy-B</a:t>
            </a:r>
            <a:r>
              <a:rPr lang="en-US" sz="2200" dirty="0" smtClean="0">
                <a:latin typeface="Garamond" pitchFamily="18" charset="0"/>
              </a:rPr>
              <a:t>) to determine performance point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ttangolo 37"/>
          <p:cNvSpPr/>
          <p:nvPr/>
        </p:nvSpPr>
        <p:spPr>
          <a:xfrm>
            <a:off x="1571604" y="1643050"/>
            <a:ext cx="7215238" cy="49292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u="sng" dirty="0" smtClean="0">
                <a:latin typeface="Garamond" pitchFamily="18" charset="0"/>
              </a:rPr>
              <a:t>Example</a:t>
            </a:r>
            <a:r>
              <a:rPr lang="en-US" sz="2200" dirty="0" smtClean="0">
                <a:latin typeface="Garamond" pitchFamily="18" charset="0"/>
              </a:rPr>
              <a:t>: </a:t>
            </a:r>
            <a:r>
              <a:rPr lang="en-US" sz="2200" b="1" dirty="0" smtClean="0">
                <a:latin typeface="Garamond" pitchFamily="18" charset="0"/>
              </a:rPr>
              <a:t>Model “Beta”</a:t>
            </a:r>
            <a:r>
              <a:rPr lang="en-US" sz="2200" dirty="0" smtClean="0">
                <a:latin typeface="Garamond" pitchFamily="18" charset="0"/>
              </a:rPr>
              <a:t> and </a:t>
            </a:r>
            <a:r>
              <a:rPr lang="en-US" sz="2200" b="1" dirty="0" smtClean="0">
                <a:latin typeface="Garamond" pitchFamily="18" charset="0"/>
              </a:rPr>
              <a:t>Generated Spectra</a:t>
            </a:r>
          </a:p>
        </p:txBody>
      </p:sp>
      <p:pic>
        <p:nvPicPr>
          <p:cNvPr id="25" name="Picture 146"/>
          <p:cNvPicPr>
            <a:picLocks noChangeAspect="1" noChangeArrowheads="1"/>
          </p:cNvPicPr>
          <p:nvPr/>
        </p:nvPicPr>
        <p:blipFill>
          <a:blip r:embed="rId3"/>
          <a:srcRect l="870" t="1328" r="40538" b="1328"/>
          <a:stretch>
            <a:fillRect/>
          </a:stretch>
        </p:blipFill>
        <p:spPr bwMode="auto">
          <a:xfrm>
            <a:off x="1714480" y="2285993"/>
            <a:ext cx="3307203" cy="36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147"/>
          <p:cNvPicPr>
            <a:picLocks noChangeAspect="1" noChangeArrowheads="1"/>
          </p:cNvPicPr>
          <p:nvPr/>
        </p:nvPicPr>
        <p:blipFill>
          <a:blip r:embed="rId4"/>
          <a:srcRect l="870" t="1328" r="40538" b="1328"/>
          <a:stretch>
            <a:fillRect/>
          </a:stretch>
        </p:blipFill>
        <p:spPr bwMode="auto">
          <a:xfrm>
            <a:off x="5020655" y="2285992"/>
            <a:ext cx="3308283" cy="36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Picture 148"/>
          <p:cNvPicPr>
            <a:picLocks noChangeAspect="1" noChangeArrowheads="1"/>
          </p:cNvPicPr>
          <p:nvPr/>
        </p:nvPicPr>
        <p:blipFill>
          <a:blip r:embed="rId5"/>
          <a:srcRect l="63716" t="11719" r="20163" b="60156"/>
          <a:stretch>
            <a:fillRect/>
          </a:stretch>
        </p:blipFill>
        <p:spPr bwMode="auto">
          <a:xfrm>
            <a:off x="7500958" y="2122705"/>
            <a:ext cx="1143008" cy="13062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" name="CasellaDiTesto 36"/>
          <p:cNvSpPr txBox="1"/>
          <p:nvPr/>
        </p:nvSpPr>
        <p:spPr>
          <a:xfrm>
            <a:off x="3929090" y="6000768"/>
            <a:ext cx="2643174" cy="430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b="1" i="1" dirty="0" smtClean="0">
                <a:latin typeface="Garamond" pitchFamily="18" charset="0"/>
              </a:rPr>
              <a:t>Multimodal + m*</a:t>
            </a:r>
          </a:p>
        </p:txBody>
      </p:sp>
      <p:sp>
        <p:nvSpPr>
          <p:cNvPr id="39" name="CasellaDiTesto 38"/>
          <p:cNvSpPr txBox="1"/>
          <p:nvPr/>
        </p:nvSpPr>
        <p:spPr>
          <a:xfrm>
            <a:off x="2071702" y="1714488"/>
            <a:ext cx="3000364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l-GR" sz="2200" b="1" i="1" dirty="0" smtClean="0">
                <a:latin typeface="Garamond" pitchFamily="18" charset="0"/>
              </a:rPr>
              <a:t>ε</a:t>
            </a:r>
            <a:r>
              <a:rPr lang="it-IT" sz="2200" b="1" i="1" dirty="0" smtClean="0">
                <a:latin typeface="Garamond" pitchFamily="18" charset="0"/>
              </a:rPr>
              <a:t>-</a:t>
            </a:r>
            <a:r>
              <a:rPr lang="en-US" sz="2200" b="1" i="1" dirty="0" smtClean="0">
                <a:latin typeface="Garamond" pitchFamily="18" charset="0"/>
              </a:rPr>
              <a:t>displacement (%)</a:t>
            </a:r>
          </a:p>
        </p:txBody>
      </p:sp>
      <p:sp>
        <p:nvSpPr>
          <p:cNvPr id="40" name="CasellaDiTesto 39"/>
          <p:cNvSpPr txBox="1"/>
          <p:nvPr/>
        </p:nvSpPr>
        <p:spPr>
          <a:xfrm>
            <a:off x="5429288" y="1714488"/>
            <a:ext cx="3000364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l-GR" sz="2200" b="1" i="1" dirty="0" smtClean="0">
                <a:latin typeface="Garamond" pitchFamily="18" charset="0"/>
              </a:rPr>
              <a:t>ε</a:t>
            </a:r>
            <a:r>
              <a:rPr lang="it-IT" sz="2200" b="1" i="1" dirty="0" smtClean="0">
                <a:latin typeface="Garamond" pitchFamily="18" charset="0"/>
              </a:rPr>
              <a:t>-</a:t>
            </a:r>
            <a:r>
              <a:rPr lang="en-US" sz="2200" b="1" i="1" dirty="0" smtClean="0">
                <a:latin typeface="Garamond" pitchFamily="18" charset="0"/>
              </a:rPr>
              <a:t>drift (%)</a:t>
            </a:r>
          </a:p>
        </p:txBody>
      </p:sp>
      <p:sp>
        <p:nvSpPr>
          <p:cNvPr id="42" name="Rettangolo 41"/>
          <p:cNvSpPr/>
          <p:nvPr/>
        </p:nvSpPr>
        <p:spPr>
          <a:xfrm>
            <a:off x="4000496" y="5500702"/>
            <a:ext cx="1000132" cy="428628"/>
          </a:xfrm>
          <a:prstGeom prst="rect">
            <a:avLst/>
          </a:prstGeom>
          <a:noFill/>
          <a:ln w="635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Rettangolo 42"/>
          <p:cNvSpPr/>
          <p:nvPr/>
        </p:nvSpPr>
        <p:spPr>
          <a:xfrm>
            <a:off x="7286644" y="5500702"/>
            <a:ext cx="1000132" cy="428628"/>
          </a:xfrm>
          <a:prstGeom prst="rect">
            <a:avLst/>
          </a:prstGeom>
          <a:noFill/>
          <a:ln w="635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ttangolo 37"/>
          <p:cNvSpPr/>
          <p:nvPr/>
        </p:nvSpPr>
        <p:spPr>
          <a:xfrm>
            <a:off x="1571604" y="1643050"/>
            <a:ext cx="7215238" cy="49292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2D-MDOF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2D-MDOF systems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1428728" y="1109947"/>
            <a:ext cx="742952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u="sng" dirty="0" smtClean="0">
                <a:latin typeface="Garamond" pitchFamily="18" charset="0"/>
              </a:rPr>
              <a:t>Example</a:t>
            </a:r>
            <a:r>
              <a:rPr lang="en-US" sz="2200" dirty="0" smtClean="0">
                <a:latin typeface="Garamond" pitchFamily="18" charset="0"/>
              </a:rPr>
              <a:t>: </a:t>
            </a:r>
            <a:r>
              <a:rPr lang="en-US" sz="2200" b="1" dirty="0" smtClean="0">
                <a:latin typeface="Garamond" pitchFamily="18" charset="0"/>
              </a:rPr>
              <a:t>Model “Gamma”</a:t>
            </a:r>
            <a:r>
              <a:rPr lang="en-US" sz="2200" dirty="0" smtClean="0">
                <a:latin typeface="Garamond" pitchFamily="18" charset="0"/>
              </a:rPr>
              <a:t> and </a:t>
            </a:r>
            <a:r>
              <a:rPr lang="en-US" sz="2200" b="1" dirty="0" smtClean="0">
                <a:latin typeface="Garamond" pitchFamily="18" charset="0"/>
              </a:rPr>
              <a:t>Generated Spectra</a:t>
            </a:r>
          </a:p>
        </p:txBody>
      </p:sp>
      <p:sp>
        <p:nvSpPr>
          <p:cNvPr id="37" name="CasellaDiTesto 36"/>
          <p:cNvSpPr txBox="1"/>
          <p:nvPr/>
        </p:nvSpPr>
        <p:spPr>
          <a:xfrm>
            <a:off x="3929090" y="6000768"/>
            <a:ext cx="2643174" cy="430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b="1" i="1" dirty="0" smtClean="0">
                <a:latin typeface="Garamond" pitchFamily="18" charset="0"/>
              </a:rPr>
              <a:t>Multimodal + m*</a:t>
            </a:r>
          </a:p>
        </p:txBody>
      </p:sp>
      <p:sp>
        <p:nvSpPr>
          <p:cNvPr id="39" name="CasellaDiTesto 38"/>
          <p:cNvSpPr txBox="1"/>
          <p:nvPr/>
        </p:nvSpPr>
        <p:spPr>
          <a:xfrm>
            <a:off x="2071702" y="1714488"/>
            <a:ext cx="3000364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l-GR" sz="2200" b="1" i="1" dirty="0" smtClean="0">
                <a:latin typeface="Garamond" pitchFamily="18" charset="0"/>
              </a:rPr>
              <a:t>ε</a:t>
            </a:r>
            <a:r>
              <a:rPr lang="it-IT" sz="2200" b="1" i="1" dirty="0" smtClean="0">
                <a:latin typeface="Garamond" pitchFamily="18" charset="0"/>
              </a:rPr>
              <a:t>-</a:t>
            </a:r>
            <a:r>
              <a:rPr lang="en-US" sz="2200" b="1" i="1" dirty="0" smtClean="0">
                <a:latin typeface="Garamond" pitchFamily="18" charset="0"/>
              </a:rPr>
              <a:t>displacement (%)</a:t>
            </a:r>
          </a:p>
        </p:txBody>
      </p:sp>
      <p:sp>
        <p:nvSpPr>
          <p:cNvPr id="40" name="CasellaDiTesto 39"/>
          <p:cNvSpPr txBox="1"/>
          <p:nvPr/>
        </p:nvSpPr>
        <p:spPr>
          <a:xfrm>
            <a:off x="5429288" y="1714488"/>
            <a:ext cx="3000364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l-GR" sz="2200" b="1" i="1" dirty="0" smtClean="0">
                <a:latin typeface="Garamond" pitchFamily="18" charset="0"/>
              </a:rPr>
              <a:t>ε</a:t>
            </a:r>
            <a:r>
              <a:rPr lang="it-IT" sz="2200" b="1" i="1" dirty="0" smtClean="0">
                <a:latin typeface="Garamond" pitchFamily="18" charset="0"/>
              </a:rPr>
              <a:t>-</a:t>
            </a:r>
            <a:r>
              <a:rPr lang="en-US" sz="2200" b="1" i="1" dirty="0" smtClean="0">
                <a:latin typeface="Garamond" pitchFamily="18" charset="0"/>
              </a:rPr>
              <a:t>drift (%)</a:t>
            </a:r>
          </a:p>
        </p:txBody>
      </p:sp>
      <p:pic>
        <p:nvPicPr>
          <p:cNvPr id="36" name="Picture 149"/>
          <p:cNvPicPr>
            <a:picLocks noChangeAspect="1" noChangeArrowheads="1"/>
          </p:cNvPicPr>
          <p:nvPr/>
        </p:nvPicPr>
        <p:blipFill>
          <a:blip r:embed="rId3"/>
          <a:srcRect l="870" t="1328" r="40538" b="1328"/>
          <a:stretch>
            <a:fillRect/>
          </a:stretch>
        </p:blipFill>
        <p:spPr bwMode="auto">
          <a:xfrm>
            <a:off x="1713600" y="2286000"/>
            <a:ext cx="3308283" cy="36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" name="Picture 150"/>
          <p:cNvPicPr>
            <a:picLocks noChangeAspect="1" noChangeArrowheads="1"/>
          </p:cNvPicPr>
          <p:nvPr/>
        </p:nvPicPr>
        <p:blipFill>
          <a:blip r:embed="rId4"/>
          <a:srcRect l="870" t="1328" r="40538" b="1328"/>
          <a:stretch>
            <a:fillRect/>
          </a:stretch>
        </p:blipFill>
        <p:spPr bwMode="auto">
          <a:xfrm>
            <a:off x="5022000" y="2286000"/>
            <a:ext cx="3307203" cy="36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Picture 148"/>
          <p:cNvPicPr>
            <a:picLocks noChangeAspect="1" noChangeArrowheads="1"/>
          </p:cNvPicPr>
          <p:nvPr/>
        </p:nvPicPr>
        <p:blipFill>
          <a:blip r:embed="rId5"/>
          <a:srcRect l="63716" t="11719" r="20163" b="60156"/>
          <a:stretch>
            <a:fillRect/>
          </a:stretch>
        </p:blipFill>
        <p:spPr bwMode="auto">
          <a:xfrm>
            <a:off x="7500958" y="2122705"/>
            <a:ext cx="1143008" cy="13062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2" name="Rettangolo 41"/>
          <p:cNvSpPr/>
          <p:nvPr/>
        </p:nvSpPr>
        <p:spPr>
          <a:xfrm>
            <a:off x="2857488" y="5500702"/>
            <a:ext cx="1000132" cy="428628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Rettangolo 42"/>
          <p:cNvSpPr/>
          <p:nvPr/>
        </p:nvSpPr>
        <p:spPr>
          <a:xfrm>
            <a:off x="6215074" y="5500702"/>
            <a:ext cx="1000132" cy="428628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2726" name="Rectangle 2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2759" name="Rectangle 5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18" name="CasellaDiTesto 117"/>
          <p:cNvSpPr txBox="1"/>
          <p:nvPr/>
        </p:nvSpPr>
        <p:spPr>
          <a:xfrm>
            <a:off x="1785918" y="5651201"/>
            <a:ext cx="6786610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Evaluation of 3D-MDOF System Response</a:t>
            </a:r>
          </a:p>
        </p:txBody>
      </p:sp>
      <p:sp>
        <p:nvSpPr>
          <p:cNvPr id="119" name="Triangolo isoscele 118"/>
          <p:cNvSpPr/>
          <p:nvPr/>
        </p:nvSpPr>
        <p:spPr>
          <a:xfrm rot="16200000">
            <a:off x="1250133" y="5757087"/>
            <a:ext cx="642942" cy="285752"/>
          </a:xfrm>
          <a:prstGeom prst="triangle">
            <a:avLst/>
          </a:prstGeom>
          <a:solidFill>
            <a:srgbClr val="33CC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2726" name="Rectangle 2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2759" name="Rectangle 5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2" name="CasellaDiTesto 91"/>
          <p:cNvSpPr txBox="1"/>
          <p:nvPr/>
        </p:nvSpPr>
        <p:spPr>
          <a:xfrm>
            <a:off x="1428728" y="1109947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following </a:t>
            </a:r>
            <a:r>
              <a:rPr lang="en-US" sz="2200" b="1" dirty="0" smtClean="0">
                <a:latin typeface="Garamond" pitchFamily="18" charset="0"/>
              </a:rPr>
              <a:t>3D-MDOF</a:t>
            </a:r>
            <a:r>
              <a:rPr lang="en-US" sz="2200" dirty="0" smtClean="0">
                <a:latin typeface="Garamond" pitchFamily="18" charset="0"/>
              </a:rPr>
              <a:t> system has been considered to assess the reliability of the  energy-based NLSAs proposed</a:t>
            </a:r>
          </a:p>
        </p:txBody>
      </p:sp>
      <p:graphicFrame>
        <p:nvGraphicFramePr>
          <p:cNvPr id="94" name="Tabella 93"/>
          <p:cNvGraphicFramePr>
            <a:graphicFrameLocks noGrp="1"/>
          </p:cNvGraphicFramePr>
          <p:nvPr/>
        </p:nvGraphicFramePr>
        <p:xfrm>
          <a:off x="1571605" y="1997666"/>
          <a:ext cx="4071965" cy="1574210"/>
        </p:xfrm>
        <a:graphic>
          <a:graphicData uri="http://schemas.openxmlformats.org/drawingml/2006/table">
            <a:tbl>
              <a:tblPr/>
              <a:tblGrid>
                <a:gridCol w="718582"/>
                <a:gridCol w="749994"/>
                <a:gridCol w="674563"/>
                <a:gridCol w="1194536"/>
                <a:gridCol w="734290"/>
              </a:tblGrid>
              <a:tr h="6429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Code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Garamond" pitchFamily="18" charset="0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Element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Garamond" pitchFamily="18" charset="0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Color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Garamond" pitchFamily="18" charset="0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Cross-section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(cm x cm)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Garamond" pitchFamily="18" charset="0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Length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(m)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Garamond" pitchFamily="18" charset="0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77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P1,</a:t>
                      </a:r>
                      <a:r>
                        <a:rPr lang="en-US" sz="1400" baseline="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 P2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Column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FF0000"/>
                          </a:solidFill>
                          <a:latin typeface="Garamond"/>
                          <a:ea typeface="Times New Roman"/>
                        </a:rPr>
                        <a:t>█</a:t>
                      </a:r>
                      <a:endParaRPr lang="en-US" sz="1400" noProof="0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400" dirty="0" smtClean="0">
                          <a:latin typeface="Garamond"/>
                          <a:ea typeface="Calibri"/>
                          <a:cs typeface="Times New Roman"/>
                        </a:rPr>
                        <a:t>50 x 30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5.00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724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P3, P4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Column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CC00"/>
                          </a:solidFill>
                          <a:latin typeface="Garamond"/>
                          <a:ea typeface="Times New Roman"/>
                        </a:rPr>
                        <a:t>█</a:t>
                      </a:r>
                      <a:endParaRPr lang="en-US" sz="1400" noProof="0" dirty="0">
                        <a:solidFill>
                          <a:srgbClr val="00CC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400" dirty="0" smtClean="0">
                          <a:latin typeface="Garamond"/>
                          <a:ea typeface="Calibri"/>
                          <a:cs typeface="Times New Roman"/>
                        </a:rPr>
                        <a:t>30 x 30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5.00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724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T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Beam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CC00CC"/>
                          </a:solidFill>
                          <a:latin typeface="Garamond"/>
                          <a:ea typeface="Times New Roman"/>
                        </a:rPr>
                        <a:t>█</a:t>
                      </a:r>
                      <a:endParaRPr lang="en-US" sz="1400" noProof="0" dirty="0">
                        <a:solidFill>
                          <a:srgbClr val="CC00CC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400" dirty="0" smtClean="0">
                          <a:latin typeface="Garamond"/>
                          <a:ea typeface="Calibri"/>
                          <a:cs typeface="Times New Roman"/>
                        </a:rPr>
                        <a:t>30 x 30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5.00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95" name="Immagine 94"/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077690" y="3946844"/>
            <a:ext cx="2643206" cy="2709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97" name="Tabella 96"/>
          <p:cNvGraphicFramePr>
            <a:graphicFrameLocks noGrp="1"/>
          </p:cNvGraphicFramePr>
          <p:nvPr/>
        </p:nvGraphicFramePr>
        <p:xfrm>
          <a:off x="6000761" y="2000240"/>
          <a:ext cx="2786081" cy="1574210"/>
        </p:xfrm>
        <a:graphic>
          <a:graphicData uri="http://schemas.openxmlformats.org/drawingml/2006/table">
            <a:tbl>
              <a:tblPr/>
              <a:tblGrid>
                <a:gridCol w="663008"/>
                <a:gridCol w="691991"/>
                <a:gridCol w="691991"/>
                <a:gridCol w="739091"/>
              </a:tblGrid>
              <a:tr h="6429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Mode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Garamond" pitchFamily="18" charset="0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Period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(s)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Garamond" pitchFamily="18" charset="0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Part. M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(t)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Garamond" pitchFamily="18" charset="0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Part. M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 pitchFamily="18" charset="0"/>
                          <a:ea typeface="Times New Roman"/>
                        </a:rPr>
                        <a:t>(%)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Garamond" pitchFamily="18" charset="0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77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</a:t>
                      </a:r>
                      <a:r>
                        <a:rPr lang="en-US" sz="1400" baseline="30000" noProof="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st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  <a:cs typeface="Courier New"/>
                        </a:rPr>
                        <a:t>0.5655</a:t>
                      </a:r>
                      <a:endParaRPr lang="it-IT" sz="140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40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55.55</a:t>
                      </a:r>
                      <a:endParaRPr lang="it-IT" sz="140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400" dirty="0" smtClean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</a:rPr>
                        <a:t>100.0</a:t>
                      </a:r>
                      <a:endParaRPr lang="it-IT" sz="14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724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2</a:t>
                      </a:r>
                      <a:r>
                        <a:rPr lang="en-US" sz="1400" baseline="30000" noProof="0" dirty="0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nd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  <a:cs typeface="Courier New"/>
                        </a:rPr>
                        <a:t>0.5492</a:t>
                      </a:r>
                      <a:endParaRPr lang="it-IT" sz="140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latin typeface="Garamond"/>
                          <a:ea typeface="Calibri"/>
                          <a:cs typeface="Times New Roman"/>
                        </a:rPr>
                        <a:t>27.46</a:t>
                      </a:r>
                      <a:endParaRPr lang="it-IT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 smtClean="0">
                          <a:latin typeface="Garamond"/>
                          <a:ea typeface="Calibri"/>
                          <a:cs typeface="Times New Roman"/>
                        </a:rPr>
                        <a:t>49.4</a:t>
                      </a:r>
                      <a:endParaRPr lang="it-IT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724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noProof="0" dirty="0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3</a:t>
                      </a:r>
                      <a:r>
                        <a:rPr lang="en-US" sz="1400" baseline="30000" noProof="0" dirty="0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rd</a:t>
                      </a:r>
                      <a:endParaRPr lang="en-US" sz="1400" noProof="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latin typeface="Garamond"/>
                          <a:ea typeface="Times New Roman"/>
                          <a:cs typeface="Courier New"/>
                        </a:rPr>
                        <a:t>0.3888</a:t>
                      </a:r>
                      <a:endParaRPr lang="it-IT" sz="14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>
                          <a:latin typeface="Garamond"/>
                          <a:ea typeface="Calibri"/>
                          <a:cs typeface="Times New Roman"/>
                        </a:rPr>
                        <a:t>28.09</a:t>
                      </a:r>
                      <a:endParaRPr lang="it-IT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400" dirty="0" smtClean="0">
                          <a:latin typeface="Garamond"/>
                          <a:ea typeface="Calibri"/>
                          <a:cs typeface="Times New Roman"/>
                        </a:rPr>
                        <a:t>50.6</a:t>
                      </a:r>
                      <a:endParaRPr lang="it-IT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6" name="Ovale 105"/>
          <p:cNvSpPr/>
          <p:nvPr/>
        </p:nvSpPr>
        <p:spPr>
          <a:xfrm>
            <a:off x="2149128" y="4364200"/>
            <a:ext cx="142876" cy="14287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7" name="Ovale 106"/>
          <p:cNvSpPr/>
          <p:nvPr/>
        </p:nvSpPr>
        <p:spPr>
          <a:xfrm>
            <a:off x="4506582" y="4727026"/>
            <a:ext cx="142876" cy="14287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/>
          <p:cNvSpPr/>
          <p:nvPr/>
        </p:nvSpPr>
        <p:spPr>
          <a:xfrm>
            <a:off x="3720764" y="4012646"/>
            <a:ext cx="142876" cy="14287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/>
          <p:cNvSpPr/>
          <p:nvPr/>
        </p:nvSpPr>
        <p:spPr>
          <a:xfrm>
            <a:off x="2934946" y="5012778"/>
            <a:ext cx="142876" cy="14287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/>
          <p:cNvSpPr/>
          <p:nvPr/>
        </p:nvSpPr>
        <p:spPr>
          <a:xfrm>
            <a:off x="3363574" y="4584150"/>
            <a:ext cx="142876" cy="14287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Rettangolo 110"/>
          <p:cNvSpPr/>
          <p:nvPr/>
        </p:nvSpPr>
        <p:spPr>
          <a:xfrm>
            <a:off x="3798222" y="3786190"/>
            <a:ext cx="4940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latin typeface="Garamond" pitchFamily="18" charset="0"/>
              </a:rPr>
              <a:t>104</a:t>
            </a:r>
            <a:endParaRPr lang="it-IT" dirty="0"/>
          </a:p>
        </p:txBody>
      </p:sp>
      <p:sp>
        <p:nvSpPr>
          <p:cNvPr id="112" name="Rettangolo 111"/>
          <p:cNvSpPr/>
          <p:nvPr/>
        </p:nvSpPr>
        <p:spPr>
          <a:xfrm>
            <a:off x="4506582" y="4441274"/>
            <a:ext cx="4940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latin typeface="Garamond" pitchFamily="18" charset="0"/>
              </a:rPr>
              <a:t>102</a:t>
            </a:r>
            <a:endParaRPr lang="it-IT" dirty="0"/>
          </a:p>
        </p:txBody>
      </p:sp>
      <p:sp>
        <p:nvSpPr>
          <p:cNvPr id="113" name="Rettangolo 112"/>
          <p:cNvSpPr/>
          <p:nvPr/>
        </p:nvSpPr>
        <p:spPr>
          <a:xfrm>
            <a:off x="1726520" y="4429132"/>
            <a:ext cx="4940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latin typeface="Garamond" pitchFamily="18" charset="0"/>
              </a:rPr>
              <a:t>103</a:t>
            </a:r>
            <a:endParaRPr lang="it-IT" dirty="0"/>
          </a:p>
        </p:txBody>
      </p:sp>
      <p:sp>
        <p:nvSpPr>
          <p:cNvPr id="114" name="Rettangolo 113"/>
          <p:cNvSpPr/>
          <p:nvPr/>
        </p:nvSpPr>
        <p:spPr>
          <a:xfrm>
            <a:off x="2434880" y="5084216"/>
            <a:ext cx="4940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latin typeface="Garamond" pitchFamily="18" charset="0"/>
              </a:rPr>
              <a:t>101</a:t>
            </a:r>
            <a:endParaRPr lang="it-IT" dirty="0"/>
          </a:p>
        </p:txBody>
      </p:sp>
      <p:sp>
        <p:nvSpPr>
          <p:cNvPr id="115" name="Rettangolo 114"/>
          <p:cNvSpPr/>
          <p:nvPr/>
        </p:nvSpPr>
        <p:spPr>
          <a:xfrm>
            <a:off x="2792070" y="4357694"/>
            <a:ext cx="553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err="1" smtClean="0">
                <a:latin typeface="Garamond" pitchFamily="18" charset="0"/>
              </a:rPr>
              <a:t>CM</a:t>
            </a:r>
            <a:endParaRPr lang="it-IT" dirty="0"/>
          </a:p>
        </p:txBody>
      </p:sp>
      <p:sp>
        <p:nvSpPr>
          <p:cNvPr id="117" name="CasellaDiTesto 116"/>
          <p:cNvSpPr txBox="1"/>
          <p:nvPr/>
        </p:nvSpPr>
        <p:spPr>
          <a:xfrm>
            <a:off x="5214942" y="3948548"/>
            <a:ext cx="3643338" cy="24622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Taking into account the fact that 3D-MODF has one floor, </a:t>
            </a:r>
            <a:r>
              <a:rPr lang="en-US" sz="2200" b="1" dirty="0" smtClean="0">
                <a:latin typeface="Garamond" pitchFamily="18" charset="0"/>
              </a:rPr>
              <a:t>base shear </a:t>
            </a:r>
            <a:r>
              <a:rPr lang="en-US" sz="2200" dirty="0" smtClean="0">
                <a:latin typeface="Garamond" pitchFamily="18" charset="0"/>
              </a:rPr>
              <a:t>and </a:t>
            </a:r>
            <a:r>
              <a:rPr lang="en-US" sz="2200" b="1" dirty="0" smtClean="0">
                <a:latin typeface="Garamond" pitchFamily="18" charset="0"/>
              </a:rPr>
              <a:t>displacement of 101, 102, 103, 104</a:t>
            </a:r>
            <a:r>
              <a:rPr lang="en-US" sz="2200" dirty="0" smtClean="0">
                <a:latin typeface="Garamond" pitchFamily="18" charset="0"/>
              </a:rPr>
              <a:t> and </a:t>
            </a:r>
            <a:r>
              <a:rPr lang="en-US" sz="2200" b="1" dirty="0" smtClean="0">
                <a:latin typeface="Garamond" pitchFamily="18" charset="0"/>
              </a:rPr>
              <a:t>CM points</a:t>
            </a:r>
            <a:r>
              <a:rPr lang="en-US" sz="2200" dirty="0" smtClean="0">
                <a:latin typeface="Garamond" pitchFamily="18" charset="0"/>
              </a:rPr>
              <a:t> are considered to represent the </a:t>
            </a:r>
            <a:r>
              <a:rPr lang="en-US" sz="2200" b="1" dirty="0" smtClean="0">
                <a:latin typeface="Garamond" pitchFamily="18" charset="0"/>
              </a:rPr>
              <a:t>structural response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52" name="CasellaDiTesto 51"/>
          <p:cNvSpPr txBox="1"/>
          <p:nvPr/>
        </p:nvSpPr>
        <p:spPr>
          <a:xfrm>
            <a:off x="1428728" y="1109947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For what concerns the </a:t>
            </a:r>
            <a:r>
              <a:rPr lang="en-US" sz="2200" b="1" dirty="0" smtClean="0">
                <a:latin typeface="Garamond" pitchFamily="18" charset="0"/>
              </a:rPr>
              <a:t>seismic input</a:t>
            </a:r>
            <a:r>
              <a:rPr lang="en-US" sz="2200" dirty="0" smtClean="0">
                <a:latin typeface="Garamond" pitchFamily="18" charset="0"/>
              </a:rPr>
              <a:t>, the following assumptions have been adopted to perform NLSA and RHA </a:t>
            </a:r>
          </a:p>
        </p:txBody>
      </p:sp>
      <p:sp>
        <p:nvSpPr>
          <p:cNvPr id="54" name="CasellaDiTesto 53"/>
          <p:cNvSpPr txBox="1"/>
          <p:nvPr/>
        </p:nvSpPr>
        <p:spPr>
          <a:xfrm>
            <a:off x="4500562" y="1948254"/>
            <a:ext cx="4500594" cy="186204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Seismic Demand Spectrum:</a:t>
            </a:r>
          </a:p>
          <a:p>
            <a:endParaRPr lang="en-US" sz="500" u="sng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Seismic Zone = I</a:t>
            </a:r>
          </a:p>
          <a:p>
            <a:r>
              <a:rPr lang="en-US" sz="2200" dirty="0" smtClean="0">
                <a:latin typeface="Garamond" pitchFamily="18" charset="0"/>
              </a:rPr>
              <a:t>Peak Gr. Acceleration, PGA = 0.35·g</a:t>
            </a:r>
          </a:p>
          <a:p>
            <a:r>
              <a:rPr lang="en-US" sz="2200" dirty="0" smtClean="0">
                <a:latin typeface="Garamond" pitchFamily="18" charset="0"/>
              </a:rPr>
              <a:t>Soil Condition = B</a:t>
            </a:r>
          </a:p>
          <a:p>
            <a:r>
              <a:rPr lang="en-US" sz="2200" dirty="0" smtClean="0">
                <a:latin typeface="Garamond" pitchFamily="18" charset="0"/>
              </a:rPr>
              <a:t>Equivalent Damping, </a:t>
            </a:r>
            <a:r>
              <a:rPr lang="el-GR" sz="2200" dirty="0" smtClean="0">
                <a:latin typeface="Garamond" pitchFamily="18" charset="0"/>
              </a:rPr>
              <a:t>ξ</a:t>
            </a:r>
            <a:r>
              <a:rPr lang="it-IT" sz="2200" dirty="0" smtClean="0">
                <a:latin typeface="Garamond" pitchFamily="18" charset="0"/>
              </a:rPr>
              <a:t> = 5%</a:t>
            </a:r>
          </a:p>
        </p:txBody>
      </p:sp>
      <p:sp>
        <p:nvSpPr>
          <p:cNvPr id="55" name="CasellaDiTesto 54"/>
          <p:cNvSpPr txBox="1"/>
          <p:nvPr/>
        </p:nvSpPr>
        <p:spPr>
          <a:xfrm>
            <a:off x="1428728" y="4170485"/>
            <a:ext cx="4000528" cy="220060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u="sng" dirty="0" smtClean="0">
                <a:latin typeface="Garamond" pitchFamily="18" charset="0"/>
              </a:rPr>
              <a:t>Accelerograms:</a:t>
            </a:r>
          </a:p>
          <a:p>
            <a:endParaRPr lang="en-US" sz="500" b="1" u="sng" dirty="0" smtClean="0">
              <a:latin typeface="Garamond" pitchFamily="18" charset="0"/>
            </a:endParaRPr>
          </a:p>
          <a:p>
            <a:r>
              <a:rPr lang="en-US" sz="2200" dirty="0" err="1" smtClean="0">
                <a:latin typeface="Garamond" pitchFamily="18" charset="0"/>
              </a:rPr>
              <a:t>Multidir</a:t>
            </a:r>
            <a:r>
              <a:rPr lang="en-US" sz="2200" dirty="0" smtClean="0">
                <a:latin typeface="Garamond" pitchFamily="18" charset="0"/>
              </a:rPr>
              <a:t>. = {7 </a:t>
            </a:r>
            <a:r>
              <a:rPr lang="en-US" sz="2200" dirty="0" err="1" smtClean="0">
                <a:latin typeface="Garamond" pitchFamily="18" charset="0"/>
              </a:rPr>
              <a:t>gener</a:t>
            </a:r>
            <a:r>
              <a:rPr lang="en-US" sz="2200" dirty="0" smtClean="0">
                <a:latin typeface="Garamond" pitchFamily="18" charset="0"/>
              </a:rPr>
              <a:t>. A</a:t>
            </a:r>
            <a:r>
              <a:rPr lang="en-US" sz="2200" baseline="-25000" dirty="0" smtClean="0">
                <a:latin typeface="Garamond" pitchFamily="18" charset="0"/>
              </a:rPr>
              <a:t>X</a:t>
            </a:r>
            <a:r>
              <a:rPr lang="en-US" sz="2200" dirty="0" smtClean="0">
                <a:latin typeface="Garamond" pitchFamily="18" charset="0"/>
              </a:rPr>
              <a:t>(t)+A</a:t>
            </a:r>
            <a:r>
              <a:rPr lang="en-US" sz="2200" baseline="-25000" dirty="0" smtClean="0">
                <a:latin typeface="Garamond" pitchFamily="18" charset="0"/>
              </a:rPr>
              <a:t>Y</a:t>
            </a:r>
            <a:r>
              <a:rPr lang="en-US" sz="2200" dirty="0" smtClean="0">
                <a:latin typeface="Garamond" pitchFamily="18" charset="0"/>
              </a:rPr>
              <a:t>(t)}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r>
              <a:rPr lang="en-US" sz="2200" dirty="0" smtClean="0">
                <a:latin typeface="Garamond" pitchFamily="18" charset="0"/>
              </a:rPr>
              <a:t>Each component is generated</a:t>
            </a:r>
          </a:p>
          <a:p>
            <a:r>
              <a:rPr lang="en-US" sz="2200" dirty="0" smtClean="0">
                <a:latin typeface="Garamond" pitchFamily="18" charset="0"/>
              </a:rPr>
              <a:t>in accordance with elastic  </a:t>
            </a:r>
            <a:r>
              <a:rPr lang="en-US" sz="2200" dirty="0" err="1" smtClean="0">
                <a:latin typeface="Garamond" pitchFamily="18" charset="0"/>
              </a:rPr>
              <a:t>PsA</a:t>
            </a:r>
            <a:r>
              <a:rPr lang="en-US" sz="2200" dirty="0" smtClean="0">
                <a:latin typeface="Garamond" pitchFamily="18" charset="0"/>
              </a:rPr>
              <a:t> spectrum</a:t>
            </a:r>
          </a:p>
        </p:txBody>
      </p:sp>
      <p:sp>
        <p:nvSpPr>
          <p:cNvPr id="72726" name="Rectangle 2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2759" name="Rectangle 5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72771" name="Picture 6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00605" y="3919560"/>
            <a:ext cx="4200551" cy="272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6" name="Picture 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90348" y="2000240"/>
            <a:ext cx="2695900" cy="200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71527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When the 3D-MDOF system has been adopted, some simplifications can be achieved for what concerns the NLSA parameters </a:t>
            </a:r>
          </a:p>
        </p:txBody>
      </p:sp>
      <p:sp>
        <p:nvSpPr>
          <p:cNvPr id="48" name="CasellaDiTesto 47"/>
          <p:cNvSpPr txBox="1"/>
          <p:nvPr/>
        </p:nvSpPr>
        <p:spPr>
          <a:xfrm>
            <a:off x="1428728" y="1942920"/>
            <a:ext cx="771527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Lateral Force Distr. </a:t>
            </a:r>
            <a:r>
              <a:rPr lang="en-US" sz="2200" dirty="0" smtClean="0">
                <a:latin typeface="Garamond" pitchFamily="18" charset="0"/>
              </a:rPr>
              <a:t>= {Mod, </a:t>
            </a:r>
            <a:r>
              <a:rPr lang="en-US" sz="2200" dirty="0" err="1" smtClean="0">
                <a:latin typeface="Garamond" pitchFamily="18" charset="0"/>
              </a:rPr>
              <a:t>Uni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Ada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Mul</a:t>
            </a:r>
            <a:r>
              <a:rPr lang="en-US" sz="2200" dirty="0" smtClean="0">
                <a:latin typeface="Garamond" pitchFamily="18" charset="0"/>
              </a:rPr>
              <a:t>} </a:t>
            </a:r>
            <a:r>
              <a:rPr lang="en-US" sz="2200" dirty="0" smtClean="0">
                <a:latin typeface="Garamond"/>
              </a:rPr>
              <a:t>≈ {One force, </a:t>
            </a:r>
            <a:r>
              <a:rPr lang="el-GR" sz="2200" dirty="0" smtClean="0">
                <a:latin typeface="Garamond"/>
              </a:rPr>
              <a:t>α</a:t>
            </a:r>
            <a:r>
              <a:rPr lang="en-US" sz="2200" dirty="0" smtClean="0">
                <a:latin typeface="Garamond"/>
              </a:rPr>
              <a:t>}</a:t>
            </a:r>
            <a:endParaRPr lang="en-US" sz="2200" dirty="0" smtClean="0">
              <a:latin typeface="Garamond" pitchFamily="18" charset="0"/>
            </a:endParaRPr>
          </a:p>
        </p:txBody>
      </p:sp>
      <p:sp>
        <p:nvSpPr>
          <p:cNvPr id="49" name="CasellaDiTesto 48"/>
          <p:cNvSpPr txBox="1"/>
          <p:nvPr/>
        </p:nvSpPr>
        <p:spPr>
          <a:xfrm>
            <a:off x="1428728" y="2426609"/>
            <a:ext cx="750099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Effective Seismic Mass </a:t>
            </a:r>
            <a:r>
              <a:rPr lang="en-US" sz="2200" dirty="0" smtClean="0">
                <a:latin typeface="Garamond" pitchFamily="18" charset="0"/>
              </a:rPr>
              <a:t>= {m*, </a:t>
            </a:r>
            <a:r>
              <a:rPr lang="en-US" sz="2200" dirty="0" err="1" smtClean="0">
                <a:latin typeface="Garamond" pitchFamily="18" charset="0"/>
              </a:rPr>
              <a:t>m</a:t>
            </a:r>
            <a:r>
              <a:rPr lang="en-US" sz="2200" baseline="-25000" dirty="0" err="1" smtClean="0">
                <a:latin typeface="Garamond" pitchFamily="18" charset="0"/>
              </a:rPr>
              <a:t>I</a:t>
            </a:r>
            <a:r>
              <a:rPr lang="en-US" sz="2200" dirty="0" smtClean="0">
                <a:latin typeface="Garamond" pitchFamily="18" charset="0"/>
              </a:rPr>
              <a:t>, </a:t>
            </a:r>
            <a:r>
              <a:rPr lang="en-US" sz="2200" dirty="0" err="1" smtClean="0">
                <a:latin typeface="Garamond" pitchFamily="18" charset="0"/>
              </a:rPr>
              <a:t>m</a:t>
            </a:r>
            <a:r>
              <a:rPr lang="en-US" sz="2200" baseline="-25000" dirty="0" err="1" smtClean="0">
                <a:latin typeface="Garamond" pitchFamily="18" charset="0"/>
              </a:rPr>
              <a:t>tot</a:t>
            </a:r>
            <a:r>
              <a:rPr lang="en-US" sz="2200" dirty="0" smtClean="0">
                <a:latin typeface="Garamond" pitchFamily="18" charset="0"/>
              </a:rPr>
              <a:t>} </a:t>
            </a:r>
            <a:r>
              <a:rPr lang="en-US" sz="2200" dirty="0" smtClean="0">
                <a:latin typeface="Garamond"/>
              </a:rPr>
              <a:t>≈ {</a:t>
            </a:r>
            <a:r>
              <a:rPr lang="en-US" sz="2200" dirty="0" err="1" smtClean="0">
                <a:latin typeface="Garamond"/>
              </a:rPr>
              <a:t>m</a:t>
            </a:r>
            <a:r>
              <a:rPr lang="en-US" sz="2200" baseline="-25000" dirty="0" err="1" smtClean="0">
                <a:latin typeface="Garamond"/>
              </a:rPr>
              <a:t>MDOF</a:t>
            </a:r>
            <a:r>
              <a:rPr lang="en-US" sz="2200" dirty="0" smtClean="0">
                <a:latin typeface="Garamond"/>
              </a:rPr>
              <a:t>}</a:t>
            </a:r>
            <a:endParaRPr lang="en-US" sz="2200" dirty="0" smtClean="0">
              <a:latin typeface="Garamond" pitchFamily="18" charset="0"/>
            </a:endParaRPr>
          </a:p>
        </p:txBody>
      </p:sp>
      <p:sp>
        <p:nvSpPr>
          <p:cNvPr id="50" name="CasellaDiTesto 49"/>
          <p:cNvSpPr txBox="1"/>
          <p:nvPr/>
        </p:nvSpPr>
        <p:spPr>
          <a:xfrm>
            <a:off x="1428728" y="3069551"/>
            <a:ext cx="7500990" cy="15234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/>
            <a:r>
              <a:rPr lang="en-US" sz="2200" dirty="0" smtClean="0">
                <a:latin typeface="Garamond" pitchFamily="18" charset="0"/>
              </a:rPr>
              <a:t>Due to the properties of the 3D-MDOF model, the  </a:t>
            </a:r>
            <a:r>
              <a:rPr lang="en-US" sz="2200" b="1" dirty="0" smtClean="0">
                <a:latin typeface="Garamond" pitchFamily="18" charset="0"/>
              </a:rPr>
              <a:t>results</a:t>
            </a:r>
          </a:p>
          <a:p>
            <a:pPr marL="457200" indent="-457200"/>
            <a:r>
              <a:rPr lang="en-US" sz="2200" dirty="0" smtClean="0">
                <a:latin typeface="Garamond" pitchFamily="18" charset="0"/>
              </a:rPr>
              <a:t>obtained from both </a:t>
            </a:r>
            <a:r>
              <a:rPr lang="en-US" sz="2200" b="1" dirty="0" smtClean="0">
                <a:latin typeface="Garamond" pitchFamily="18" charset="0"/>
              </a:rPr>
              <a:t>NLSAs</a:t>
            </a:r>
            <a:r>
              <a:rPr lang="en-US" sz="2200" dirty="0" smtClean="0">
                <a:latin typeface="Garamond" pitchFamily="18" charset="0"/>
              </a:rPr>
              <a:t> and </a:t>
            </a:r>
            <a:r>
              <a:rPr lang="en-US" sz="2200" b="1" dirty="0" smtClean="0">
                <a:latin typeface="Garamond" pitchFamily="18" charset="0"/>
              </a:rPr>
              <a:t>RHAs</a:t>
            </a:r>
            <a:r>
              <a:rPr lang="en-US" sz="2200" dirty="0" smtClean="0">
                <a:latin typeface="Garamond" pitchFamily="18" charset="0"/>
              </a:rPr>
              <a:t> are compared in terms of</a:t>
            </a:r>
          </a:p>
          <a:p>
            <a:pPr marL="457200" indent="-457200"/>
            <a:endParaRPr lang="en-US" sz="5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Displacement (</a:t>
            </a:r>
            <a:r>
              <a:rPr lang="en-US" sz="2200" b="1" dirty="0" err="1" smtClean="0">
                <a:latin typeface="Garamond" pitchFamily="18" charset="0"/>
              </a:rPr>
              <a:t>u</a:t>
            </a:r>
            <a:r>
              <a:rPr lang="en-US" sz="2200" b="1" baseline="-25000" dirty="0" err="1" smtClean="0">
                <a:latin typeface="Garamond" pitchFamily="18" charset="0"/>
              </a:rPr>
              <a:t>i</a:t>
            </a:r>
            <a:r>
              <a:rPr lang="en-US" sz="2200" dirty="0" smtClean="0">
                <a:latin typeface="Garamond" pitchFamily="18" charset="0"/>
              </a:rPr>
              <a:t>) ≡ Storey Drift (</a:t>
            </a:r>
            <a:r>
              <a:rPr lang="en-US" sz="2200" b="1" dirty="0" err="1" smtClean="0">
                <a:latin typeface="Garamond" pitchFamily="18" charset="0"/>
              </a:rPr>
              <a:t>d</a:t>
            </a:r>
            <a:r>
              <a:rPr lang="en-US" sz="2200" b="1" baseline="-25000" dirty="0" err="1" smtClean="0">
                <a:latin typeface="Garamond" pitchFamily="18" charset="0"/>
              </a:rPr>
              <a:t>i</a:t>
            </a:r>
            <a:r>
              <a:rPr lang="en-US" sz="2200" dirty="0" smtClean="0">
                <a:latin typeface="Garamond" pitchFamily="18" charset="0"/>
              </a:rPr>
              <a:t>)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Base Shear (</a:t>
            </a:r>
            <a:r>
              <a:rPr lang="en-US" sz="2200" b="1" dirty="0" err="1" smtClean="0">
                <a:latin typeface="Garamond" pitchFamily="18" charset="0"/>
              </a:rPr>
              <a:t>F</a:t>
            </a:r>
            <a:r>
              <a:rPr lang="en-US" sz="2200" b="1" baseline="-25000" dirty="0" err="1" smtClean="0">
                <a:latin typeface="Garamond" pitchFamily="18" charset="0"/>
              </a:rPr>
              <a:t>b</a:t>
            </a:r>
            <a:r>
              <a:rPr lang="en-US" sz="2200" dirty="0" smtClean="0">
                <a:latin typeface="Garamond" pitchFamily="18" charset="0"/>
              </a:rPr>
              <a:t>)</a:t>
            </a:r>
            <a:endParaRPr lang="it-IT" sz="2200" dirty="0" smtClean="0"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Arco 53"/>
          <p:cNvSpPr/>
          <p:nvPr/>
        </p:nvSpPr>
        <p:spPr>
          <a:xfrm>
            <a:off x="2857488" y="2720256"/>
            <a:ext cx="928694" cy="857256"/>
          </a:xfrm>
          <a:prstGeom prst="arc">
            <a:avLst>
              <a:gd name="adj1" fmla="val 2322151"/>
              <a:gd name="adj2" fmla="val 17576700"/>
            </a:avLst>
          </a:prstGeom>
          <a:solidFill>
            <a:srgbClr val="FF0000">
              <a:alpha val="27000"/>
            </a:srgbClr>
          </a:solidFill>
          <a:ln w="28575">
            <a:solidFill>
              <a:srgbClr val="FF0000"/>
            </a:solidFill>
            <a:headEnd type="stealth" w="lg" len="lg"/>
            <a:tailEnd type="none" w="lg" len="lg"/>
          </a:ln>
          <a:scene3d>
            <a:camera prst="isometricOffAxis2Top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57242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</a:t>
            </a:r>
            <a:r>
              <a:rPr lang="en-US" sz="2200" b="1" dirty="0" smtClean="0">
                <a:latin typeface="Garamond" pitchFamily="18" charset="0"/>
              </a:rPr>
              <a:t>Lateral Force </a:t>
            </a:r>
            <a:r>
              <a:rPr lang="en-US" sz="2200" dirty="0" smtClean="0">
                <a:latin typeface="Garamond" pitchFamily="18" charset="0"/>
              </a:rPr>
              <a:t>used in NLSA has been applied to the system through the use of </a:t>
            </a:r>
            <a:r>
              <a:rPr lang="el-GR" sz="2200" b="1" dirty="0" smtClean="0">
                <a:latin typeface="Garamond" pitchFamily="18" charset="0"/>
              </a:rPr>
              <a:t>α</a:t>
            </a:r>
            <a:r>
              <a:rPr lang="it-IT" sz="2200" b="1" dirty="0" smtClean="0">
                <a:latin typeface="Garamond" pitchFamily="18" charset="0"/>
              </a:rPr>
              <a:t>-angle </a:t>
            </a:r>
            <a:r>
              <a:rPr lang="en-US" sz="2200" dirty="0" smtClean="0">
                <a:latin typeface="Garamond" pitchFamily="18" charset="0"/>
              </a:rPr>
              <a:t>parameter</a:t>
            </a:r>
          </a:p>
        </p:txBody>
      </p:sp>
      <p:pic>
        <p:nvPicPr>
          <p:cNvPr id="26" name="Immagine 25"/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grayscl/>
          </a:blip>
          <a:srcRect/>
          <a:stretch>
            <a:fillRect/>
          </a:stretch>
        </p:blipFill>
        <p:spPr bwMode="auto">
          <a:xfrm>
            <a:off x="1928794" y="2434504"/>
            <a:ext cx="2643206" cy="2709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6" name="Connettore 2 35"/>
          <p:cNvCxnSpPr/>
          <p:nvPr/>
        </p:nvCxnSpPr>
        <p:spPr>
          <a:xfrm flipV="1">
            <a:off x="1571604" y="2720256"/>
            <a:ext cx="3571900" cy="785818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2 37"/>
          <p:cNvCxnSpPr/>
          <p:nvPr/>
        </p:nvCxnSpPr>
        <p:spPr>
          <a:xfrm rot="10800000">
            <a:off x="2285984" y="2220190"/>
            <a:ext cx="1785950" cy="1643074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1 42"/>
          <p:cNvCxnSpPr/>
          <p:nvPr/>
        </p:nvCxnSpPr>
        <p:spPr>
          <a:xfrm>
            <a:off x="1500166" y="2148752"/>
            <a:ext cx="3857652" cy="2143140"/>
          </a:xfrm>
          <a:prstGeom prst="line">
            <a:avLst/>
          </a:prstGeom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e 43"/>
          <p:cNvSpPr/>
          <p:nvPr/>
        </p:nvSpPr>
        <p:spPr>
          <a:xfrm>
            <a:off x="3214678" y="3077446"/>
            <a:ext cx="142876" cy="14287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Freccia a destra 34"/>
          <p:cNvSpPr/>
          <p:nvPr/>
        </p:nvSpPr>
        <p:spPr>
          <a:xfrm>
            <a:off x="1714480" y="2505942"/>
            <a:ext cx="1428760" cy="357190"/>
          </a:xfrm>
          <a:prstGeom prst="rightArrow">
            <a:avLst>
              <a:gd name="adj1" fmla="val 34716"/>
              <a:gd name="adj2" fmla="val 92029"/>
            </a:avLst>
          </a:prstGeom>
          <a:solidFill>
            <a:srgbClr val="FF0000"/>
          </a:solidFill>
          <a:ln>
            <a:solidFill>
              <a:schemeClr val="tx1"/>
            </a:solidFill>
          </a:ln>
          <a:scene3d>
            <a:camera prst="isometricLeftDown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/>
          <p:cNvSpPr/>
          <p:nvPr/>
        </p:nvSpPr>
        <p:spPr>
          <a:xfrm>
            <a:off x="4943016" y="2779552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latin typeface="Garamond" pitchFamily="18" charset="0"/>
              </a:rPr>
              <a:t>X</a:t>
            </a:r>
            <a:endParaRPr lang="it-IT" dirty="0"/>
          </a:p>
        </p:txBody>
      </p:sp>
      <p:sp>
        <p:nvSpPr>
          <p:cNvPr id="46" name="Rettangolo 45"/>
          <p:cNvSpPr/>
          <p:nvPr/>
        </p:nvSpPr>
        <p:spPr>
          <a:xfrm>
            <a:off x="2371248" y="1934438"/>
            <a:ext cx="3369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latin typeface="Garamond" pitchFamily="18" charset="0"/>
              </a:rPr>
              <a:t>Y</a:t>
            </a:r>
            <a:endParaRPr lang="it-IT" dirty="0"/>
          </a:p>
        </p:txBody>
      </p:sp>
      <p:sp>
        <p:nvSpPr>
          <p:cNvPr id="55" name="CasellaDiTesto 54"/>
          <p:cNvSpPr txBox="1"/>
          <p:nvPr/>
        </p:nvSpPr>
        <p:spPr>
          <a:xfrm>
            <a:off x="5572132" y="2143116"/>
            <a:ext cx="3214710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t-IT" sz="2200" dirty="0" smtClean="0">
                <a:latin typeface="Garamond" pitchFamily="18" charset="0"/>
              </a:rPr>
              <a:t>The </a:t>
            </a:r>
            <a:r>
              <a:rPr lang="en-US" sz="2200" dirty="0" smtClean="0">
                <a:latin typeface="Garamond" pitchFamily="18" charset="0"/>
              </a:rPr>
              <a:t>parameter represented by </a:t>
            </a:r>
            <a:r>
              <a:rPr lang="el-GR" sz="2200" b="1" dirty="0" smtClean="0">
                <a:latin typeface="Garamond" pitchFamily="18" charset="0"/>
              </a:rPr>
              <a:t>α</a:t>
            </a:r>
            <a:r>
              <a:rPr lang="it-IT" sz="2200" b="1" dirty="0" smtClean="0">
                <a:latin typeface="Garamond" pitchFamily="18" charset="0"/>
              </a:rPr>
              <a:t>-angle </a:t>
            </a:r>
            <a:r>
              <a:rPr lang="en-US" sz="2200" dirty="0" smtClean="0">
                <a:latin typeface="Garamond" pitchFamily="18" charset="0"/>
              </a:rPr>
              <a:t>allows to compare NLSA and RHA along the </a:t>
            </a:r>
            <a:r>
              <a:rPr lang="el-GR" sz="2200" b="1" dirty="0" smtClean="0">
                <a:latin typeface="Garamond" pitchFamily="18" charset="0"/>
              </a:rPr>
              <a:t>α</a:t>
            </a:r>
            <a:r>
              <a:rPr lang="it-IT" sz="2200" b="1" dirty="0" smtClean="0">
                <a:latin typeface="Garamond" pitchFamily="18" charset="0"/>
              </a:rPr>
              <a:t>-</a:t>
            </a:r>
            <a:r>
              <a:rPr lang="en-US" sz="2200" b="1" dirty="0" smtClean="0">
                <a:latin typeface="Garamond" pitchFamily="18" charset="0"/>
              </a:rPr>
              <a:t>direction</a:t>
            </a:r>
            <a:endParaRPr lang="en-US" sz="2200" dirty="0" smtClean="0">
              <a:latin typeface="Garamond" pitchFamily="18" charset="0"/>
            </a:endParaRPr>
          </a:p>
        </p:txBody>
      </p:sp>
      <p:sp>
        <p:nvSpPr>
          <p:cNvPr id="57" name="Rettangolo 56"/>
          <p:cNvSpPr/>
          <p:nvPr/>
        </p:nvSpPr>
        <p:spPr>
          <a:xfrm>
            <a:off x="2786050" y="3202544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b="1" dirty="0" smtClean="0">
                <a:latin typeface="Garamond" pitchFamily="18" charset="0"/>
              </a:rPr>
              <a:t>α</a:t>
            </a:r>
            <a:endParaRPr lang="it-IT" dirty="0"/>
          </a:p>
        </p:txBody>
      </p:sp>
      <p:sp>
        <p:nvSpPr>
          <p:cNvPr id="58" name="Rettangolo 57"/>
          <p:cNvSpPr/>
          <p:nvPr/>
        </p:nvSpPr>
        <p:spPr>
          <a:xfrm rot="1844205">
            <a:off x="4432578" y="3733887"/>
            <a:ext cx="1294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b="1" dirty="0" smtClean="0">
                <a:latin typeface="Garamond" pitchFamily="18" charset="0"/>
              </a:rPr>
              <a:t>α</a:t>
            </a:r>
            <a:r>
              <a:rPr lang="it-IT" b="1" dirty="0" smtClean="0">
                <a:latin typeface="Garamond" pitchFamily="18" charset="0"/>
              </a:rPr>
              <a:t>-direction</a:t>
            </a:r>
            <a:endParaRPr lang="it-IT" dirty="0"/>
          </a:p>
        </p:txBody>
      </p:sp>
      <p:pic>
        <p:nvPicPr>
          <p:cNvPr id="59" name="Immagine 58"/>
          <p:cNvPicPr/>
          <p:nvPr/>
        </p:nvPicPr>
        <p:blipFill>
          <a:blip r:embed="rId4">
            <a:clrChange>
              <a:clrFrom>
                <a:srgbClr val="CCCCCC"/>
              </a:clrFrom>
              <a:clrTo>
                <a:srgbClr val="CCCCCC">
                  <a:alpha val="0"/>
                </a:srgbClr>
              </a:clrTo>
            </a:clrChange>
          </a:blip>
          <a:srcRect l="13004" t="11156" r="4064" b="15619"/>
          <a:stretch>
            <a:fillRect/>
          </a:stretch>
        </p:blipFill>
        <p:spPr bwMode="auto">
          <a:xfrm>
            <a:off x="4929190" y="3714752"/>
            <a:ext cx="4143404" cy="3000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0" name="CasellaDiTesto 59"/>
          <p:cNvSpPr txBox="1"/>
          <p:nvPr/>
        </p:nvSpPr>
        <p:spPr>
          <a:xfrm>
            <a:off x="1428728" y="5197160"/>
            <a:ext cx="3643338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NLSA is performed along generic </a:t>
            </a:r>
            <a:r>
              <a:rPr lang="el-GR" sz="2200" dirty="0" smtClean="0">
                <a:latin typeface="Garamond" pitchFamily="18" charset="0"/>
              </a:rPr>
              <a:t>α</a:t>
            </a:r>
            <a:r>
              <a:rPr lang="en-US" sz="2200" dirty="0" smtClean="0">
                <a:latin typeface="Garamond" pitchFamily="18" charset="0"/>
              </a:rPr>
              <a:t>-direction that allows to “</a:t>
            </a:r>
            <a:r>
              <a:rPr lang="en-US" sz="2200" b="1" dirty="0" smtClean="0">
                <a:latin typeface="Garamond" pitchFamily="18" charset="0"/>
              </a:rPr>
              <a:t>project</a:t>
            </a:r>
            <a:r>
              <a:rPr lang="en-US" sz="2200" dirty="0" smtClean="0">
                <a:latin typeface="Garamond" pitchFamily="18" charset="0"/>
              </a:rPr>
              <a:t>” analysis response in </a:t>
            </a:r>
            <a:r>
              <a:rPr lang="en-US" sz="2200" b="1" dirty="0" smtClean="0">
                <a:latin typeface="Garamond" pitchFamily="18" charset="0"/>
              </a:rPr>
              <a:t>Z</a:t>
            </a:r>
            <a:r>
              <a:rPr lang="en-US" sz="2200" b="1" dirty="0" smtClean="0">
                <a:latin typeface="Garamond"/>
              </a:rPr>
              <a:t>−</a:t>
            </a:r>
            <a:r>
              <a:rPr lang="el-GR" sz="2200" b="1" dirty="0" smtClean="0">
                <a:latin typeface="Garamond" pitchFamily="18" charset="0"/>
              </a:rPr>
              <a:t>α</a:t>
            </a:r>
            <a:r>
              <a:rPr lang="en-US" sz="2200" b="1" dirty="0" smtClean="0">
                <a:latin typeface="Garamond" pitchFamily="18" charset="0"/>
              </a:rPr>
              <a:t>-direction plane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57242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pushover analyses have been performed for </a:t>
            </a:r>
            <a:r>
              <a:rPr lang="el-GR" sz="2200" dirty="0" smtClean="0">
                <a:latin typeface="Garamond" pitchFamily="18" charset="0"/>
              </a:rPr>
              <a:t>α</a:t>
            </a:r>
            <a:r>
              <a:rPr lang="en-US" sz="2200" dirty="0" smtClean="0">
                <a:latin typeface="Garamond" pitchFamily="18" charset="0"/>
              </a:rPr>
              <a:t> angle from 0° to 360° (</a:t>
            </a:r>
            <a:r>
              <a:rPr lang="el-GR" sz="2200" b="1" dirty="0" smtClean="0">
                <a:latin typeface="Garamond" pitchFamily="18" charset="0"/>
              </a:rPr>
              <a:t>Δα</a:t>
            </a:r>
            <a:r>
              <a:rPr lang="it-IT" sz="2200" b="1" dirty="0" smtClean="0">
                <a:latin typeface="Garamond" pitchFamily="18" charset="0"/>
              </a:rPr>
              <a:t> = </a:t>
            </a:r>
            <a:r>
              <a:rPr lang="it-IT" sz="2200" b="1" dirty="0" err="1" smtClean="0">
                <a:latin typeface="Garamond" pitchFamily="18" charset="0"/>
              </a:rPr>
              <a:t>45°</a:t>
            </a:r>
            <a:r>
              <a:rPr lang="en-US" sz="2200" dirty="0" smtClean="0">
                <a:latin typeface="Garamond" pitchFamily="18" charset="0"/>
              </a:rPr>
              <a:t>)  </a:t>
            </a:r>
          </a:p>
        </p:txBody>
      </p:sp>
      <p:pic>
        <p:nvPicPr>
          <p:cNvPr id="137218" name="Picture 2"/>
          <p:cNvPicPr>
            <a:picLocks noChangeAspect="1" noChangeArrowheads="1"/>
          </p:cNvPicPr>
          <p:nvPr/>
        </p:nvPicPr>
        <p:blipFill>
          <a:blip r:embed="rId3"/>
          <a:srcRect l="6349" t="1328" r="4762" b="1328"/>
          <a:stretch>
            <a:fillRect/>
          </a:stretch>
        </p:blipFill>
        <p:spPr bwMode="auto">
          <a:xfrm>
            <a:off x="1516764" y="2062218"/>
            <a:ext cx="4698310" cy="33670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7" name="CasellaDiTesto 36"/>
          <p:cNvSpPr txBox="1"/>
          <p:nvPr/>
        </p:nvSpPr>
        <p:spPr>
          <a:xfrm>
            <a:off x="6357950" y="2071678"/>
            <a:ext cx="2643206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Response of </a:t>
            </a:r>
            <a:r>
              <a:rPr lang="en-US" sz="2200" b="1" dirty="0" smtClean="0">
                <a:latin typeface="Garamond" pitchFamily="18" charset="0"/>
              </a:rPr>
              <a:t>CM</a:t>
            </a:r>
            <a:r>
              <a:rPr lang="en-US" sz="2200" dirty="0" smtClean="0">
                <a:latin typeface="Garamond" pitchFamily="18" charset="0"/>
              </a:rPr>
              <a:t> (</a:t>
            </a:r>
            <a:r>
              <a:rPr lang="en-US" sz="2200" b="1" dirty="0" smtClean="0">
                <a:latin typeface="Garamond" pitchFamily="18" charset="0"/>
              </a:rPr>
              <a:t>X/Y-displacement</a:t>
            </a:r>
            <a:r>
              <a:rPr lang="en-US" sz="2200" dirty="0" smtClean="0">
                <a:latin typeface="Garamond" pitchFamily="18" charset="0"/>
              </a:rPr>
              <a:t>) evaluated using by pushover analyses </a:t>
            </a:r>
          </a:p>
        </p:txBody>
      </p:sp>
      <p:sp>
        <p:nvSpPr>
          <p:cNvPr id="39" name="CasellaDiTesto 38"/>
          <p:cNvSpPr txBox="1"/>
          <p:nvPr/>
        </p:nvSpPr>
        <p:spPr>
          <a:xfrm>
            <a:off x="1428728" y="5500702"/>
            <a:ext cx="742955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Each pushover result can be </a:t>
            </a:r>
            <a:r>
              <a:rPr lang="en-US" sz="2200" b="1" dirty="0" smtClean="0">
                <a:latin typeface="Garamond" pitchFamily="18" charset="0"/>
              </a:rPr>
              <a:t>represented by a point </a:t>
            </a:r>
            <a:r>
              <a:rPr lang="en-US" sz="2200" dirty="0" smtClean="0">
                <a:latin typeface="Garamond" pitchFamily="18" charset="0"/>
              </a:rPr>
              <a:t>in X-Y plane</a:t>
            </a:r>
          </a:p>
        </p:txBody>
      </p:sp>
      <p:sp>
        <p:nvSpPr>
          <p:cNvPr id="40" name="CasellaDiTesto 39"/>
          <p:cNvSpPr txBox="1"/>
          <p:nvPr/>
        </p:nvSpPr>
        <p:spPr>
          <a:xfrm>
            <a:off x="1428728" y="5927071"/>
            <a:ext cx="742955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Since a number of solutions have been evaluated, the “</a:t>
            </a:r>
            <a:r>
              <a:rPr lang="en-US" sz="2200" b="1" dirty="0" smtClean="0">
                <a:latin typeface="Garamond" pitchFamily="18" charset="0"/>
              </a:rPr>
              <a:t>solution ellipse</a:t>
            </a:r>
            <a:r>
              <a:rPr lang="en-US" sz="2200" dirty="0" smtClean="0">
                <a:latin typeface="Garamond" pitchFamily="18" charset="0"/>
              </a:rPr>
              <a:t>” can be plotted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57242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results obtained from RHA can be represented in a plane using a curve S = S(t)</a:t>
            </a:r>
          </a:p>
        </p:txBody>
      </p:sp>
      <p:sp>
        <p:nvSpPr>
          <p:cNvPr id="91178" name="Rectangle 4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1177" name="AutoShape 41"/>
          <p:cNvSpPr>
            <a:spLocks noChangeAspect="1" noChangeArrowheads="1" noTextEdit="1"/>
          </p:cNvSpPr>
          <p:nvPr/>
        </p:nvSpPr>
        <p:spPr bwMode="auto">
          <a:xfrm>
            <a:off x="1500166" y="2166765"/>
            <a:ext cx="3714776" cy="290195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76" name="Arc 40"/>
          <p:cNvSpPr>
            <a:spLocks/>
          </p:cNvSpPr>
          <p:nvPr/>
        </p:nvSpPr>
        <p:spPr bwMode="auto">
          <a:xfrm>
            <a:off x="2164435" y="3975067"/>
            <a:ext cx="534075" cy="233096"/>
          </a:xfrm>
          <a:custGeom>
            <a:avLst/>
            <a:gdLst>
              <a:gd name="G0" fmla="+- 0 0 0"/>
              <a:gd name="G1" fmla="+- 9715 0 0"/>
              <a:gd name="G2" fmla="+- 21600 0 0"/>
              <a:gd name="T0" fmla="*/ 19292 w 21600"/>
              <a:gd name="T1" fmla="*/ 0 h 9715"/>
              <a:gd name="T2" fmla="*/ 21600 w 21600"/>
              <a:gd name="T3" fmla="*/ 9715 h 9715"/>
              <a:gd name="T4" fmla="*/ 0 w 21600"/>
              <a:gd name="T5" fmla="*/ 9715 h 9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9715" fill="none" extrusionOk="0">
                <a:moveTo>
                  <a:pt x="19291" y="0"/>
                </a:moveTo>
                <a:cubicBezTo>
                  <a:pt x="20809" y="3013"/>
                  <a:pt x="21600" y="6340"/>
                  <a:pt x="21600" y="9715"/>
                </a:cubicBezTo>
              </a:path>
              <a:path w="21600" h="9715" stroke="0" extrusionOk="0">
                <a:moveTo>
                  <a:pt x="19291" y="0"/>
                </a:moveTo>
                <a:cubicBezTo>
                  <a:pt x="20809" y="3013"/>
                  <a:pt x="21600" y="6340"/>
                  <a:pt x="21600" y="9715"/>
                </a:cubicBezTo>
                <a:lnTo>
                  <a:pt x="0" y="9715"/>
                </a:lnTo>
                <a:close/>
              </a:path>
            </a:pathLst>
          </a:custGeom>
          <a:solidFill>
            <a:srgbClr val="BFBFBF"/>
          </a:solidFill>
          <a:ln w="12700">
            <a:solidFill>
              <a:srgbClr val="000000"/>
            </a:solidFill>
            <a:round/>
            <a:headEnd type="triangle" w="med" len="med"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75" name="Freeform 39"/>
          <p:cNvSpPr>
            <a:spLocks/>
          </p:cNvSpPr>
          <p:nvPr/>
        </p:nvSpPr>
        <p:spPr bwMode="auto">
          <a:xfrm>
            <a:off x="1763720" y="2461531"/>
            <a:ext cx="2055012" cy="2274433"/>
          </a:xfrm>
          <a:custGeom>
            <a:avLst/>
            <a:gdLst/>
            <a:ahLst/>
            <a:cxnLst>
              <a:cxn ang="0">
                <a:pos x="0" y="2162"/>
              </a:cxn>
              <a:cxn ang="0">
                <a:pos x="1687" y="579"/>
              </a:cxn>
              <a:cxn ang="0">
                <a:pos x="3093" y="293"/>
              </a:cxn>
              <a:cxn ang="0">
                <a:pos x="2546" y="2334"/>
              </a:cxn>
              <a:cxn ang="0">
                <a:pos x="244" y="3581"/>
              </a:cxn>
            </a:cxnLst>
            <a:rect l="0" t="0" r="r" b="b"/>
            <a:pathLst>
              <a:path w="3236" h="3581">
                <a:moveTo>
                  <a:pt x="0" y="2162"/>
                </a:moveTo>
                <a:cubicBezTo>
                  <a:pt x="586" y="1526"/>
                  <a:pt x="1172" y="890"/>
                  <a:pt x="1687" y="579"/>
                </a:cubicBezTo>
                <a:cubicBezTo>
                  <a:pt x="2202" y="268"/>
                  <a:pt x="2950" y="0"/>
                  <a:pt x="3093" y="293"/>
                </a:cubicBezTo>
                <a:cubicBezTo>
                  <a:pt x="3236" y="586"/>
                  <a:pt x="3021" y="1786"/>
                  <a:pt x="2546" y="2334"/>
                </a:cubicBezTo>
                <a:cubicBezTo>
                  <a:pt x="2071" y="2882"/>
                  <a:pt x="1157" y="3231"/>
                  <a:pt x="244" y="3581"/>
                </a:cubicBezTo>
              </a:path>
            </a:pathLst>
          </a:custGeom>
          <a:noFill/>
          <a:ln w="1905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74" name="AutoShape 38"/>
          <p:cNvSpPr>
            <a:spLocks noChangeShapeType="1"/>
          </p:cNvSpPr>
          <p:nvPr/>
        </p:nvSpPr>
        <p:spPr bwMode="auto">
          <a:xfrm flipV="1">
            <a:off x="2163800" y="2194137"/>
            <a:ext cx="635" cy="2722841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73" name="AutoShape 37"/>
          <p:cNvSpPr>
            <a:spLocks noChangeShapeType="1"/>
          </p:cNvSpPr>
          <p:nvPr/>
        </p:nvSpPr>
        <p:spPr bwMode="auto">
          <a:xfrm>
            <a:off x="1762876" y="4207528"/>
            <a:ext cx="2952000" cy="635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72" name="Text Box 36"/>
          <p:cNvSpPr txBox="1">
            <a:spLocks noChangeArrowheads="1"/>
          </p:cNvSpPr>
          <p:nvPr/>
        </p:nvSpPr>
        <p:spPr bwMode="auto">
          <a:xfrm>
            <a:off x="4214810" y="4228486"/>
            <a:ext cx="575856" cy="337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X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71" name="Text Box 35"/>
          <p:cNvSpPr txBox="1">
            <a:spLocks noChangeArrowheads="1"/>
          </p:cNvSpPr>
          <p:nvPr/>
        </p:nvSpPr>
        <p:spPr bwMode="auto">
          <a:xfrm>
            <a:off x="1785918" y="2074429"/>
            <a:ext cx="428628" cy="3422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Y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70" name="Oval 34"/>
          <p:cNvSpPr>
            <a:spLocks noChangeArrowheads="1"/>
          </p:cNvSpPr>
          <p:nvPr/>
        </p:nvSpPr>
        <p:spPr bwMode="auto">
          <a:xfrm>
            <a:off x="3021748" y="4158622"/>
            <a:ext cx="90812" cy="90825"/>
          </a:xfrm>
          <a:prstGeom prst="ellipse">
            <a:avLst/>
          </a:prstGeom>
          <a:solidFill>
            <a:srgbClr val="FF0000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69" name="Oval 33"/>
          <p:cNvSpPr>
            <a:spLocks noChangeArrowheads="1"/>
          </p:cNvSpPr>
          <p:nvPr/>
        </p:nvSpPr>
        <p:spPr bwMode="auto">
          <a:xfrm>
            <a:off x="2121252" y="3362793"/>
            <a:ext cx="90812" cy="90825"/>
          </a:xfrm>
          <a:prstGeom prst="ellipse">
            <a:avLst/>
          </a:prstGeom>
          <a:solidFill>
            <a:srgbClr val="0070C0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68" name="AutoShape 32"/>
          <p:cNvSpPr>
            <a:spLocks noChangeShapeType="1"/>
          </p:cNvSpPr>
          <p:nvPr/>
        </p:nvSpPr>
        <p:spPr bwMode="auto">
          <a:xfrm>
            <a:off x="3759038" y="2846425"/>
            <a:ext cx="635" cy="1319184"/>
          </a:xfrm>
          <a:prstGeom prst="straightConnector1">
            <a:avLst/>
          </a:prstGeom>
          <a:noFill/>
          <a:ln w="12700" cap="rnd">
            <a:solidFill>
              <a:srgbClr val="000000"/>
            </a:solidFill>
            <a:prstDash val="sysDot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67" name="Oval 31"/>
          <p:cNvSpPr>
            <a:spLocks noChangeArrowheads="1"/>
          </p:cNvSpPr>
          <p:nvPr/>
        </p:nvSpPr>
        <p:spPr bwMode="auto">
          <a:xfrm>
            <a:off x="3713949" y="2748614"/>
            <a:ext cx="90812" cy="90825"/>
          </a:xfrm>
          <a:prstGeom prst="ellipse">
            <a:avLst/>
          </a:prstGeom>
          <a:solidFill>
            <a:srgbClr val="FF0000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66" name="Text Box 30"/>
          <p:cNvSpPr txBox="1">
            <a:spLocks noChangeArrowheads="1"/>
          </p:cNvSpPr>
          <p:nvPr/>
        </p:nvSpPr>
        <p:spPr bwMode="auto">
          <a:xfrm>
            <a:off x="3539309" y="4200540"/>
            <a:ext cx="604063" cy="57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S</a:t>
            </a:r>
            <a:r>
              <a:rPr kumimoji="0" lang="it-IT" b="0" i="0" u="none" strike="noStrike" cap="none" normalizeH="0" baseline="-30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x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65" name="Text Box 29"/>
          <p:cNvSpPr txBox="1">
            <a:spLocks noChangeArrowheads="1"/>
          </p:cNvSpPr>
          <p:nvPr/>
        </p:nvSpPr>
        <p:spPr bwMode="auto">
          <a:xfrm>
            <a:off x="2920224" y="4235474"/>
            <a:ext cx="580206" cy="3243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S</a:t>
            </a:r>
            <a:r>
              <a:rPr kumimoji="0" lang="it-IT" b="0" i="0" u="none" strike="noStrike" cap="none" normalizeH="0" baseline="-30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x</a:t>
            </a: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’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64" name="AutoShape 28"/>
          <p:cNvSpPr>
            <a:spLocks noChangeShapeType="1"/>
          </p:cNvSpPr>
          <p:nvPr/>
        </p:nvSpPr>
        <p:spPr bwMode="auto">
          <a:xfrm>
            <a:off x="3759673" y="4166879"/>
            <a:ext cx="635" cy="68595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63" name="Text Box 27"/>
          <p:cNvSpPr txBox="1">
            <a:spLocks noChangeArrowheads="1"/>
          </p:cNvSpPr>
          <p:nvPr/>
        </p:nvSpPr>
        <p:spPr bwMode="auto">
          <a:xfrm>
            <a:off x="1744905" y="3131028"/>
            <a:ext cx="541079" cy="3251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S</a:t>
            </a:r>
            <a:r>
              <a:rPr kumimoji="0" lang="it-IT" b="0" i="0" u="none" strike="noStrike" cap="none" normalizeH="0" baseline="-30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y</a:t>
            </a: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’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62" name="Text Box 26"/>
          <p:cNvSpPr txBox="1">
            <a:spLocks noChangeArrowheads="1"/>
          </p:cNvSpPr>
          <p:nvPr/>
        </p:nvSpPr>
        <p:spPr bwMode="auto">
          <a:xfrm>
            <a:off x="1785918" y="2410084"/>
            <a:ext cx="426780" cy="435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S</a:t>
            </a:r>
            <a:r>
              <a:rPr kumimoji="0" lang="it-IT" b="0" i="0" u="none" strike="noStrike" cap="none" normalizeH="0" baseline="-3000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y</a:t>
            </a:r>
            <a:endParaRPr kumimoji="0" lang="it-IT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61" name="AutoShape 25"/>
          <p:cNvSpPr>
            <a:spLocks noChangeShapeType="1"/>
          </p:cNvSpPr>
          <p:nvPr/>
        </p:nvSpPr>
        <p:spPr bwMode="auto">
          <a:xfrm>
            <a:off x="2126967" y="2561883"/>
            <a:ext cx="71760" cy="635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60" name="AutoShape 24"/>
          <p:cNvSpPr>
            <a:spLocks noChangeShapeType="1"/>
          </p:cNvSpPr>
          <p:nvPr/>
        </p:nvSpPr>
        <p:spPr bwMode="auto">
          <a:xfrm>
            <a:off x="2186661" y="2568234"/>
            <a:ext cx="1341854" cy="635"/>
          </a:xfrm>
          <a:prstGeom prst="straightConnector1">
            <a:avLst/>
          </a:prstGeom>
          <a:noFill/>
          <a:ln w="12700" cap="rnd">
            <a:solidFill>
              <a:srgbClr val="000000"/>
            </a:solidFill>
            <a:prstDash val="sysDot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59" name="Oval 23"/>
          <p:cNvSpPr>
            <a:spLocks noChangeArrowheads="1"/>
          </p:cNvSpPr>
          <p:nvPr/>
        </p:nvSpPr>
        <p:spPr bwMode="auto">
          <a:xfrm>
            <a:off x="3528516" y="2521869"/>
            <a:ext cx="90812" cy="90825"/>
          </a:xfrm>
          <a:prstGeom prst="ellipse">
            <a:avLst/>
          </a:prstGeom>
          <a:solidFill>
            <a:srgbClr val="0070C0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58" name="AutoShape 22"/>
          <p:cNvSpPr>
            <a:spLocks noChangeShapeType="1"/>
          </p:cNvSpPr>
          <p:nvPr/>
        </p:nvSpPr>
        <p:spPr bwMode="auto">
          <a:xfrm flipV="1">
            <a:off x="1632265" y="2818479"/>
            <a:ext cx="3473072" cy="1640564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 type="triangle" w="med" len="med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57" name="AutoShape 21"/>
          <p:cNvSpPr>
            <a:spLocks noChangeShapeType="1"/>
          </p:cNvSpPr>
          <p:nvPr/>
        </p:nvSpPr>
        <p:spPr bwMode="auto">
          <a:xfrm>
            <a:off x="3757133" y="2675573"/>
            <a:ext cx="311173" cy="644031"/>
          </a:xfrm>
          <a:prstGeom prst="straightConnector1">
            <a:avLst/>
          </a:prstGeom>
          <a:noFill/>
          <a:ln w="12700" cap="rnd">
            <a:solidFill>
              <a:srgbClr val="000000"/>
            </a:solidFill>
            <a:prstDash val="sysDot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56" name="Oval 20"/>
          <p:cNvSpPr>
            <a:spLocks noChangeArrowheads="1"/>
          </p:cNvSpPr>
          <p:nvPr/>
        </p:nvSpPr>
        <p:spPr bwMode="auto">
          <a:xfrm>
            <a:off x="3679022" y="2591734"/>
            <a:ext cx="90812" cy="90825"/>
          </a:xfrm>
          <a:prstGeom prst="ellipse">
            <a:avLst/>
          </a:prstGeom>
          <a:solidFill>
            <a:srgbClr val="009900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55" name="Oval 19"/>
          <p:cNvSpPr>
            <a:spLocks noChangeArrowheads="1"/>
          </p:cNvSpPr>
          <p:nvPr/>
        </p:nvSpPr>
        <p:spPr bwMode="auto">
          <a:xfrm>
            <a:off x="3563443" y="3481564"/>
            <a:ext cx="90812" cy="90825"/>
          </a:xfrm>
          <a:prstGeom prst="ellipse">
            <a:avLst/>
          </a:prstGeom>
          <a:solidFill>
            <a:srgbClr val="009900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54" name="AutoShape 18"/>
          <p:cNvSpPr>
            <a:spLocks noChangeShapeType="1"/>
          </p:cNvSpPr>
          <p:nvPr/>
        </p:nvSpPr>
        <p:spPr bwMode="auto">
          <a:xfrm>
            <a:off x="4047984" y="3284671"/>
            <a:ext cx="36198" cy="68595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53" name="Text Box 17"/>
          <p:cNvSpPr txBox="1">
            <a:spLocks noChangeArrowheads="1"/>
          </p:cNvSpPr>
          <p:nvPr/>
        </p:nvSpPr>
        <p:spPr bwMode="auto">
          <a:xfrm>
            <a:off x="3877156" y="3391041"/>
            <a:ext cx="766282" cy="317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(</a:t>
            </a:r>
            <a:r>
              <a:rPr kumimoji="0" lang="el-GR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α</a:t>
            </a:r>
            <a:r>
              <a:rPr kumimoji="0" lang="it-IT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)</a:t>
            </a:r>
            <a:r>
              <a:rPr kumimoji="0" lang="it-IT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S</a:t>
            </a:r>
            <a:endParaRPr kumimoji="0" lang="it-IT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52" name="Text Box 16"/>
          <p:cNvSpPr txBox="1">
            <a:spLocks noChangeArrowheads="1"/>
          </p:cNvSpPr>
          <p:nvPr/>
        </p:nvSpPr>
        <p:spPr bwMode="auto">
          <a:xfrm>
            <a:off x="3169561" y="3131028"/>
            <a:ext cx="688059" cy="285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(</a:t>
            </a:r>
            <a:r>
              <a:rPr kumimoji="0" lang="el-GR" b="0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α</a:t>
            </a:r>
            <a:r>
              <a:rPr kumimoji="0" lang="it-IT" b="0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)</a:t>
            </a: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S</a:t>
            </a: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’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51" name="Text Box 15"/>
          <p:cNvSpPr txBox="1">
            <a:spLocks noChangeArrowheads="1"/>
          </p:cNvSpPr>
          <p:nvPr/>
        </p:nvSpPr>
        <p:spPr bwMode="auto">
          <a:xfrm>
            <a:off x="3857914" y="2636829"/>
            <a:ext cx="356896" cy="286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X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50" name="Text Box 14"/>
          <p:cNvSpPr txBox="1">
            <a:spLocks noChangeArrowheads="1"/>
          </p:cNvSpPr>
          <p:nvPr/>
        </p:nvSpPr>
        <p:spPr bwMode="auto">
          <a:xfrm>
            <a:off x="3214678" y="2207748"/>
            <a:ext cx="356896" cy="286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Y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49" name="Text Box 13"/>
          <p:cNvSpPr txBox="1">
            <a:spLocks noChangeArrowheads="1"/>
          </p:cNvSpPr>
          <p:nvPr/>
        </p:nvSpPr>
        <p:spPr bwMode="auto">
          <a:xfrm>
            <a:off x="3679022" y="2279882"/>
            <a:ext cx="356896" cy="286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A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48" name="Text Box 12"/>
          <p:cNvSpPr txBox="1">
            <a:spLocks noChangeArrowheads="1"/>
          </p:cNvSpPr>
          <p:nvPr/>
        </p:nvSpPr>
        <p:spPr bwMode="auto">
          <a:xfrm>
            <a:off x="2354314" y="4565898"/>
            <a:ext cx="2217686" cy="506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S</a:t>
            </a:r>
            <a:r>
              <a:rPr kumimoji="0" lang="it-IT" b="0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i</a:t>
            </a: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(t) = [S</a:t>
            </a:r>
            <a:r>
              <a:rPr kumimoji="0" lang="it-IT" b="0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i,x</a:t>
            </a: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(t), S</a:t>
            </a:r>
            <a:r>
              <a:rPr kumimoji="0" lang="it-IT" b="0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i,y</a:t>
            </a:r>
            <a:r>
              <a: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ea typeface="Calibri" pitchFamily="34" charset="0"/>
                <a:cs typeface="Times New Roman" pitchFamily="18" charset="0"/>
              </a:rPr>
              <a:t>(t)]</a:t>
            </a:r>
            <a:endParaRPr kumimoji="0" lang="it-IT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1147" name="Oval 11"/>
          <p:cNvSpPr>
            <a:spLocks noChangeArrowheads="1"/>
          </p:cNvSpPr>
          <p:nvPr/>
        </p:nvSpPr>
        <p:spPr bwMode="auto">
          <a:xfrm>
            <a:off x="2417183" y="4473016"/>
            <a:ext cx="90812" cy="90825"/>
          </a:xfrm>
          <a:prstGeom prst="ellipse">
            <a:avLst/>
          </a:prstGeom>
          <a:solidFill>
            <a:srgbClr val="7F7F7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146" name="Text Box 10"/>
          <p:cNvSpPr txBox="1">
            <a:spLocks noChangeArrowheads="1"/>
          </p:cNvSpPr>
          <p:nvPr/>
        </p:nvSpPr>
        <p:spPr bwMode="auto">
          <a:xfrm>
            <a:off x="2714906" y="3851518"/>
            <a:ext cx="356896" cy="338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Times New Roman" pitchFamily="18" charset="0"/>
              </a:rPr>
              <a:t>α</a:t>
            </a:r>
            <a:endParaRPr kumimoji="0" lang="it-IT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5" name="Oval 11"/>
          <p:cNvSpPr>
            <a:spLocks noChangeArrowheads="1"/>
          </p:cNvSpPr>
          <p:nvPr/>
        </p:nvSpPr>
        <p:spPr bwMode="auto">
          <a:xfrm>
            <a:off x="3929058" y="3208576"/>
            <a:ext cx="216467" cy="226234"/>
          </a:xfrm>
          <a:prstGeom prst="ellipse">
            <a:avLst/>
          </a:prstGeom>
          <a:solidFill>
            <a:srgbClr val="7F7F7F"/>
          </a:solidFill>
          <a:ln w="1270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1226" name="Rectangle 9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pSp>
        <p:nvGrpSpPr>
          <p:cNvPr id="3" name="Group 60"/>
          <p:cNvGrpSpPr>
            <a:grpSpLocks noChangeAspect="1"/>
          </p:cNvGrpSpPr>
          <p:nvPr/>
        </p:nvGrpSpPr>
        <p:grpSpPr bwMode="auto">
          <a:xfrm>
            <a:off x="4786314" y="2002991"/>
            <a:ext cx="4140177" cy="3063816"/>
            <a:chOff x="3469" y="1167"/>
            <a:chExt cx="6521" cy="4826"/>
          </a:xfrm>
        </p:grpSpPr>
        <p:sp>
          <p:nvSpPr>
            <p:cNvPr id="91225" name="AutoShape 89"/>
            <p:cNvSpPr>
              <a:spLocks noChangeAspect="1" noChangeArrowheads="1" noTextEdit="1"/>
            </p:cNvSpPr>
            <p:nvPr/>
          </p:nvSpPr>
          <p:spPr bwMode="auto">
            <a:xfrm>
              <a:off x="3469" y="1582"/>
              <a:ext cx="6296" cy="441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dirty="0">
                <a:latin typeface="Garamond" pitchFamily="18" charset="0"/>
              </a:endParaRPr>
            </a:p>
          </p:txBody>
        </p:sp>
        <p:grpSp>
          <p:nvGrpSpPr>
            <p:cNvPr id="5" name="Group 86"/>
            <p:cNvGrpSpPr>
              <a:grpSpLocks/>
            </p:cNvGrpSpPr>
            <p:nvPr/>
          </p:nvGrpSpPr>
          <p:grpSpPr bwMode="auto">
            <a:xfrm>
              <a:off x="3944" y="2135"/>
              <a:ext cx="4493" cy="3472"/>
              <a:chOff x="3944" y="2135"/>
              <a:chExt cx="4493" cy="3472"/>
            </a:xfrm>
          </p:grpSpPr>
          <p:sp>
            <p:nvSpPr>
              <p:cNvPr id="91224" name="Freeform 88"/>
              <p:cNvSpPr>
                <a:spLocks/>
              </p:cNvSpPr>
              <p:nvPr/>
            </p:nvSpPr>
            <p:spPr bwMode="auto">
              <a:xfrm>
                <a:off x="3944" y="2135"/>
                <a:ext cx="4493" cy="3472"/>
              </a:xfrm>
              <a:custGeom>
                <a:avLst/>
                <a:gdLst/>
                <a:ahLst/>
                <a:cxnLst>
                  <a:cxn ang="0">
                    <a:pos x="2040" y="0"/>
                  </a:cxn>
                  <a:cxn ang="0">
                    <a:pos x="1040" y="302"/>
                  </a:cxn>
                  <a:cxn ang="0">
                    <a:pos x="127" y="1395"/>
                  </a:cxn>
                  <a:cxn ang="0">
                    <a:pos x="278" y="2350"/>
                  </a:cxn>
                  <a:cxn ang="0">
                    <a:pos x="1402" y="2904"/>
                  </a:cxn>
                  <a:cxn ang="0">
                    <a:pos x="3427" y="2796"/>
                  </a:cxn>
                  <a:cxn ang="0">
                    <a:pos x="3888" y="1764"/>
                  </a:cxn>
                  <a:cxn ang="0">
                    <a:pos x="3566" y="765"/>
                  </a:cxn>
                  <a:cxn ang="0">
                    <a:pos x="2910" y="141"/>
                  </a:cxn>
                  <a:cxn ang="0">
                    <a:pos x="2040" y="0"/>
                  </a:cxn>
                </a:cxnLst>
                <a:rect l="0" t="0" r="r" b="b"/>
                <a:pathLst>
                  <a:path w="3911" h="2986">
                    <a:moveTo>
                      <a:pt x="2040" y="0"/>
                    </a:moveTo>
                    <a:cubicBezTo>
                      <a:pt x="1791" y="41"/>
                      <a:pt x="1359" y="69"/>
                      <a:pt x="1040" y="302"/>
                    </a:cubicBezTo>
                    <a:cubicBezTo>
                      <a:pt x="721" y="535"/>
                      <a:pt x="254" y="1054"/>
                      <a:pt x="127" y="1395"/>
                    </a:cubicBezTo>
                    <a:cubicBezTo>
                      <a:pt x="0" y="1736"/>
                      <a:pt x="66" y="2099"/>
                      <a:pt x="278" y="2350"/>
                    </a:cubicBezTo>
                    <a:cubicBezTo>
                      <a:pt x="490" y="2601"/>
                      <a:pt x="877" y="2830"/>
                      <a:pt x="1402" y="2904"/>
                    </a:cubicBezTo>
                    <a:cubicBezTo>
                      <a:pt x="1927" y="2978"/>
                      <a:pt x="3013" y="2986"/>
                      <a:pt x="3427" y="2796"/>
                    </a:cubicBezTo>
                    <a:cubicBezTo>
                      <a:pt x="3841" y="2606"/>
                      <a:pt x="3865" y="2102"/>
                      <a:pt x="3888" y="1764"/>
                    </a:cubicBezTo>
                    <a:cubicBezTo>
                      <a:pt x="3911" y="1426"/>
                      <a:pt x="3729" y="1035"/>
                      <a:pt x="3566" y="765"/>
                    </a:cubicBezTo>
                    <a:cubicBezTo>
                      <a:pt x="3403" y="495"/>
                      <a:pt x="3164" y="268"/>
                      <a:pt x="2910" y="141"/>
                    </a:cubicBezTo>
                    <a:cubicBezTo>
                      <a:pt x="2656" y="14"/>
                      <a:pt x="2221" y="30"/>
                      <a:pt x="2040" y="0"/>
                    </a:cubicBezTo>
                    <a:close/>
                  </a:path>
                </a:pathLst>
              </a:custGeom>
              <a:solidFill>
                <a:srgbClr val="D8D8D8"/>
              </a:solidFill>
              <a:ln w="25400">
                <a:solidFill>
                  <a:srgbClr val="404040"/>
                </a:solidFill>
                <a:prstDash val="sysDot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t-IT">
                  <a:latin typeface="Garamond" pitchFamily="18" charset="0"/>
                </a:endParaRPr>
              </a:p>
            </p:txBody>
          </p:sp>
          <p:sp>
            <p:nvSpPr>
              <p:cNvPr id="91223" name="Freeform 87"/>
              <p:cNvSpPr>
                <a:spLocks/>
              </p:cNvSpPr>
              <p:nvPr/>
            </p:nvSpPr>
            <p:spPr bwMode="auto">
              <a:xfrm>
                <a:off x="4703" y="2618"/>
                <a:ext cx="3165" cy="2412"/>
              </a:xfrm>
              <a:custGeom>
                <a:avLst/>
                <a:gdLst/>
                <a:ahLst/>
                <a:cxnLst>
                  <a:cxn ang="0">
                    <a:pos x="2040" y="0"/>
                  </a:cxn>
                  <a:cxn ang="0">
                    <a:pos x="1040" y="302"/>
                  </a:cxn>
                  <a:cxn ang="0">
                    <a:pos x="127" y="1395"/>
                  </a:cxn>
                  <a:cxn ang="0">
                    <a:pos x="278" y="2350"/>
                  </a:cxn>
                  <a:cxn ang="0">
                    <a:pos x="1402" y="2904"/>
                  </a:cxn>
                  <a:cxn ang="0">
                    <a:pos x="3427" y="2796"/>
                  </a:cxn>
                  <a:cxn ang="0">
                    <a:pos x="3888" y="1764"/>
                  </a:cxn>
                  <a:cxn ang="0">
                    <a:pos x="3566" y="765"/>
                  </a:cxn>
                  <a:cxn ang="0">
                    <a:pos x="2910" y="141"/>
                  </a:cxn>
                  <a:cxn ang="0">
                    <a:pos x="2040" y="0"/>
                  </a:cxn>
                </a:cxnLst>
                <a:rect l="0" t="0" r="r" b="b"/>
                <a:pathLst>
                  <a:path w="3911" h="2986">
                    <a:moveTo>
                      <a:pt x="2040" y="0"/>
                    </a:moveTo>
                    <a:cubicBezTo>
                      <a:pt x="1791" y="41"/>
                      <a:pt x="1359" y="69"/>
                      <a:pt x="1040" y="302"/>
                    </a:cubicBezTo>
                    <a:cubicBezTo>
                      <a:pt x="721" y="535"/>
                      <a:pt x="254" y="1054"/>
                      <a:pt x="127" y="1395"/>
                    </a:cubicBezTo>
                    <a:cubicBezTo>
                      <a:pt x="0" y="1736"/>
                      <a:pt x="66" y="2099"/>
                      <a:pt x="278" y="2350"/>
                    </a:cubicBezTo>
                    <a:cubicBezTo>
                      <a:pt x="490" y="2601"/>
                      <a:pt x="877" y="2830"/>
                      <a:pt x="1402" y="2904"/>
                    </a:cubicBezTo>
                    <a:cubicBezTo>
                      <a:pt x="1927" y="2978"/>
                      <a:pt x="3013" y="2986"/>
                      <a:pt x="3427" y="2796"/>
                    </a:cubicBezTo>
                    <a:cubicBezTo>
                      <a:pt x="3841" y="2606"/>
                      <a:pt x="3865" y="2102"/>
                      <a:pt x="3888" y="1764"/>
                    </a:cubicBezTo>
                    <a:cubicBezTo>
                      <a:pt x="3911" y="1426"/>
                      <a:pt x="3729" y="1035"/>
                      <a:pt x="3566" y="765"/>
                    </a:cubicBezTo>
                    <a:cubicBezTo>
                      <a:pt x="3403" y="495"/>
                      <a:pt x="3164" y="268"/>
                      <a:pt x="2910" y="141"/>
                    </a:cubicBezTo>
                    <a:cubicBezTo>
                      <a:pt x="2656" y="14"/>
                      <a:pt x="2221" y="30"/>
                      <a:pt x="20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5400">
                <a:solidFill>
                  <a:srgbClr val="404040"/>
                </a:solidFill>
                <a:prstDash val="sysDot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t-IT">
                  <a:latin typeface="Garamond" pitchFamily="18" charset="0"/>
                </a:endParaRPr>
              </a:p>
            </p:txBody>
          </p:sp>
        </p:grpSp>
        <p:sp>
          <p:nvSpPr>
            <p:cNvPr id="91221" name="Text Box 85"/>
            <p:cNvSpPr txBox="1">
              <a:spLocks noChangeArrowheads="1"/>
            </p:cNvSpPr>
            <p:nvPr/>
          </p:nvSpPr>
          <p:spPr bwMode="auto">
            <a:xfrm>
              <a:off x="8415" y="3157"/>
              <a:ext cx="790" cy="6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(β)</a:t>
              </a: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s</a:t>
              </a:r>
              <a:r>
                <a:rPr kumimoji="0" lang="it-IT" b="0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i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endParaRPr>
            </a:p>
          </p:txBody>
        </p:sp>
        <p:sp>
          <p:nvSpPr>
            <p:cNvPr id="91220" name="Text Box 84"/>
            <p:cNvSpPr txBox="1">
              <a:spLocks noChangeArrowheads="1"/>
            </p:cNvSpPr>
            <p:nvPr/>
          </p:nvSpPr>
          <p:spPr bwMode="auto">
            <a:xfrm>
              <a:off x="5714" y="1357"/>
              <a:ext cx="562" cy="6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S</a:t>
              </a:r>
              <a:r>
                <a:rPr kumimoji="0" lang="it-IT" b="0" i="0" u="none" strike="noStrike" cap="none" normalizeH="0" baseline="-3000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y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endParaRPr>
            </a:p>
          </p:txBody>
        </p:sp>
        <p:sp>
          <p:nvSpPr>
            <p:cNvPr id="91219" name="Text Box 83"/>
            <p:cNvSpPr txBox="1">
              <a:spLocks noChangeArrowheads="1"/>
            </p:cNvSpPr>
            <p:nvPr/>
          </p:nvSpPr>
          <p:spPr bwMode="auto">
            <a:xfrm>
              <a:off x="7108" y="3491"/>
              <a:ext cx="562" cy="4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β</a:t>
              </a:r>
              <a:endParaRPr kumimoji="0" lang="it-IT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endParaRPr>
            </a:p>
          </p:txBody>
        </p:sp>
        <p:sp>
          <p:nvSpPr>
            <p:cNvPr id="91218" name="Text Box 82"/>
            <p:cNvSpPr txBox="1">
              <a:spLocks noChangeArrowheads="1"/>
            </p:cNvSpPr>
            <p:nvPr/>
          </p:nvSpPr>
          <p:spPr bwMode="auto">
            <a:xfrm>
              <a:off x="4367" y="1587"/>
              <a:ext cx="1685" cy="4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μ </a:t>
              </a:r>
              <a:r>
                <a:rPr kumimoji="0" lang="it-IT" b="0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±σ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endParaRPr>
            </a:p>
          </p:txBody>
        </p:sp>
        <p:sp>
          <p:nvSpPr>
            <p:cNvPr id="91217" name="AutoShape 81"/>
            <p:cNvSpPr>
              <a:spLocks noChangeShapeType="1"/>
            </p:cNvSpPr>
            <p:nvPr/>
          </p:nvSpPr>
          <p:spPr bwMode="auto">
            <a:xfrm>
              <a:off x="4180" y="1510"/>
              <a:ext cx="255" cy="1"/>
            </a:xfrm>
            <a:prstGeom prst="straightConnector1">
              <a:avLst/>
            </a:prstGeom>
            <a:noFill/>
            <a:ln w="222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16" name="AutoShape 80"/>
            <p:cNvSpPr>
              <a:spLocks noChangeShapeType="1"/>
            </p:cNvSpPr>
            <p:nvPr/>
          </p:nvSpPr>
          <p:spPr bwMode="auto">
            <a:xfrm>
              <a:off x="4139" y="1919"/>
              <a:ext cx="255" cy="1"/>
            </a:xfrm>
            <a:prstGeom prst="straightConnector1">
              <a:avLst/>
            </a:prstGeom>
            <a:noFill/>
            <a:ln w="22225">
              <a:solidFill>
                <a:srgbClr val="272727"/>
              </a:solidFill>
              <a:prstDash val="sysDot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15" name="Text Box 79"/>
            <p:cNvSpPr txBox="1">
              <a:spLocks noChangeArrowheads="1"/>
            </p:cNvSpPr>
            <p:nvPr/>
          </p:nvSpPr>
          <p:spPr bwMode="auto">
            <a:xfrm>
              <a:off x="4376" y="1167"/>
              <a:ext cx="1676" cy="4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Mean</a:t>
              </a: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 μ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endParaRPr>
            </a:p>
          </p:txBody>
        </p:sp>
        <p:sp>
          <p:nvSpPr>
            <p:cNvPr id="91214" name="Freeform 78"/>
            <p:cNvSpPr>
              <a:spLocks/>
            </p:cNvSpPr>
            <p:nvPr/>
          </p:nvSpPr>
          <p:spPr bwMode="auto">
            <a:xfrm>
              <a:off x="4243" y="2403"/>
              <a:ext cx="3911" cy="2986"/>
            </a:xfrm>
            <a:custGeom>
              <a:avLst/>
              <a:gdLst/>
              <a:ahLst/>
              <a:cxnLst>
                <a:cxn ang="0">
                  <a:pos x="2040" y="0"/>
                </a:cxn>
                <a:cxn ang="0">
                  <a:pos x="1040" y="302"/>
                </a:cxn>
                <a:cxn ang="0">
                  <a:pos x="127" y="1395"/>
                </a:cxn>
                <a:cxn ang="0">
                  <a:pos x="278" y="2350"/>
                </a:cxn>
                <a:cxn ang="0">
                  <a:pos x="1402" y="2904"/>
                </a:cxn>
                <a:cxn ang="0">
                  <a:pos x="3427" y="2796"/>
                </a:cxn>
                <a:cxn ang="0">
                  <a:pos x="3888" y="1764"/>
                </a:cxn>
                <a:cxn ang="0">
                  <a:pos x="3566" y="765"/>
                </a:cxn>
                <a:cxn ang="0">
                  <a:pos x="2910" y="141"/>
                </a:cxn>
                <a:cxn ang="0">
                  <a:pos x="2040" y="0"/>
                </a:cxn>
              </a:cxnLst>
              <a:rect l="0" t="0" r="r" b="b"/>
              <a:pathLst>
                <a:path w="3911" h="2986">
                  <a:moveTo>
                    <a:pt x="2040" y="0"/>
                  </a:moveTo>
                  <a:cubicBezTo>
                    <a:pt x="1791" y="41"/>
                    <a:pt x="1359" y="69"/>
                    <a:pt x="1040" y="302"/>
                  </a:cubicBezTo>
                  <a:cubicBezTo>
                    <a:pt x="721" y="535"/>
                    <a:pt x="254" y="1054"/>
                    <a:pt x="127" y="1395"/>
                  </a:cubicBezTo>
                  <a:cubicBezTo>
                    <a:pt x="0" y="1736"/>
                    <a:pt x="66" y="2099"/>
                    <a:pt x="278" y="2350"/>
                  </a:cubicBezTo>
                  <a:cubicBezTo>
                    <a:pt x="490" y="2601"/>
                    <a:pt x="877" y="2830"/>
                    <a:pt x="1402" y="2904"/>
                  </a:cubicBezTo>
                  <a:cubicBezTo>
                    <a:pt x="1927" y="2978"/>
                    <a:pt x="3013" y="2986"/>
                    <a:pt x="3427" y="2796"/>
                  </a:cubicBezTo>
                  <a:cubicBezTo>
                    <a:pt x="3841" y="2606"/>
                    <a:pt x="3865" y="2102"/>
                    <a:pt x="3888" y="1764"/>
                  </a:cubicBezTo>
                  <a:cubicBezTo>
                    <a:pt x="3911" y="1426"/>
                    <a:pt x="3729" y="1035"/>
                    <a:pt x="3566" y="765"/>
                  </a:cubicBezTo>
                  <a:cubicBezTo>
                    <a:pt x="3403" y="495"/>
                    <a:pt x="3164" y="268"/>
                    <a:pt x="2910" y="141"/>
                  </a:cubicBezTo>
                  <a:cubicBezTo>
                    <a:pt x="2656" y="14"/>
                    <a:pt x="2221" y="30"/>
                    <a:pt x="2040" y="0"/>
                  </a:cubicBezTo>
                  <a:close/>
                </a:path>
              </a:pathLst>
            </a:custGeom>
            <a:noFill/>
            <a:ln w="3175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13" name="Text Box 77"/>
            <p:cNvSpPr txBox="1">
              <a:spLocks noChangeArrowheads="1"/>
            </p:cNvSpPr>
            <p:nvPr/>
          </p:nvSpPr>
          <p:spPr bwMode="auto">
            <a:xfrm>
              <a:off x="8865" y="4009"/>
              <a:ext cx="848" cy="6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S</a:t>
              </a:r>
              <a:r>
                <a:rPr kumimoji="0" lang="it-IT" b="0" i="0" u="none" strike="noStrike" cap="none" normalizeH="0" baseline="-3000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x</a:t>
              </a:r>
              <a:endParaRPr kumimoji="0" lang="it-IT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endParaRPr>
            </a:p>
          </p:txBody>
        </p:sp>
        <p:sp>
          <p:nvSpPr>
            <p:cNvPr id="91212" name="Freeform 76"/>
            <p:cNvSpPr>
              <a:spLocks/>
            </p:cNvSpPr>
            <p:nvPr/>
          </p:nvSpPr>
          <p:spPr bwMode="auto">
            <a:xfrm>
              <a:off x="7868" y="3192"/>
              <a:ext cx="1073" cy="5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39" y="513"/>
                </a:cxn>
                <a:cxn ang="0">
                  <a:pos x="1073" y="513"/>
                </a:cxn>
              </a:cxnLst>
              <a:rect l="0" t="0" r="r" b="b"/>
              <a:pathLst>
                <a:path w="1073" h="513">
                  <a:moveTo>
                    <a:pt x="0" y="0"/>
                  </a:moveTo>
                  <a:lnTo>
                    <a:pt x="639" y="513"/>
                  </a:lnTo>
                  <a:lnTo>
                    <a:pt x="1073" y="513"/>
                  </a:lnTo>
                </a:path>
              </a:pathLst>
            </a:cu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11" name="Text Box 75"/>
            <p:cNvSpPr txBox="1">
              <a:spLocks noChangeArrowheads="1"/>
            </p:cNvSpPr>
            <p:nvPr/>
          </p:nvSpPr>
          <p:spPr bwMode="auto">
            <a:xfrm>
              <a:off x="8106" y="1920"/>
              <a:ext cx="1659" cy="65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(β)</a:t>
              </a: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s</a:t>
              </a:r>
              <a:r>
                <a:rPr kumimoji="0" lang="it-IT" b="0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i</a:t>
              </a: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 +</a:t>
              </a:r>
              <a:r>
                <a:rPr kumimoji="0" lang="it-IT" b="0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(β)</a:t>
              </a:r>
              <a:r>
                <a:rPr kumimoji="0" lang="it-IT" b="0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σ</a:t>
              </a:r>
              <a:r>
                <a:rPr kumimoji="0" lang="it-IT" b="0" i="0" u="none" strike="noStrike" cap="none" normalizeH="0" baseline="-3000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i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endParaRPr>
            </a:p>
          </p:txBody>
        </p:sp>
        <p:sp>
          <p:nvSpPr>
            <p:cNvPr id="91210" name="Text Box 74"/>
            <p:cNvSpPr txBox="1">
              <a:spLocks noChangeArrowheads="1"/>
            </p:cNvSpPr>
            <p:nvPr/>
          </p:nvSpPr>
          <p:spPr bwMode="auto">
            <a:xfrm>
              <a:off x="7610" y="1469"/>
              <a:ext cx="1659" cy="6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0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(β)</a:t>
              </a: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s</a:t>
              </a:r>
              <a:r>
                <a:rPr kumimoji="0" lang="it-IT" b="0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i</a:t>
              </a:r>
              <a:r>
                <a:rPr kumimoji="0" lang="it-IT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 -</a:t>
              </a:r>
              <a:r>
                <a:rPr kumimoji="0" lang="it-IT" b="0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(β)</a:t>
              </a:r>
              <a:r>
                <a:rPr kumimoji="0" lang="it-IT" b="0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σ</a:t>
              </a:r>
              <a:r>
                <a:rPr kumimoji="0" lang="it-IT" b="0" i="0" u="none" strike="noStrike" cap="none" normalizeH="0" baseline="-3000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i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endParaRPr>
            </a:p>
          </p:txBody>
        </p:sp>
        <p:sp>
          <p:nvSpPr>
            <p:cNvPr id="91209" name="Freeform 73"/>
            <p:cNvSpPr>
              <a:spLocks/>
            </p:cNvSpPr>
            <p:nvPr/>
          </p:nvSpPr>
          <p:spPr bwMode="auto">
            <a:xfrm>
              <a:off x="7610" y="2037"/>
              <a:ext cx="1026" cy="1270"/>
            </a:xfrm>
            <a:custGeom>
              <a:avLst/>
              <a:gdLst/>
              <a:ahLst/>
              <a:cxnLst>
                <a:cxn ang="0">
                  <a:pos x="1026" y="0"/>
                </a:cxn>
                <a:cxn ang="0">
                  <a:pos x="104" y="0"/>
                </a:cxn>
                <a:cxn ang="0">
                  <a:pos x="0" y="999"/>
                </a:cxn>
              </a:cxnLst>
              <a:rect l="0" t="0" r="r" b="b"/>
              <a:pathLst>
                <a:path w="1026" h="999">
                  <a:moveTo>
                    <a:pt x="1026" y="0"/>
                  </a:moveTo>
                  <a:lnTo>
                    <a:pt x="104" y="0"/>
                  </a:lnTo>
                  <a:lnTo>
                    <a:pt x="0" y="99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08" name="Freeform 72"/>
            <p:cNvSpPr>
              <a:spLocks/>
            </p:cNvSpPr>
            <p:nvPr/>
          </p:nvSpPr>
          <p:spPr bwMode="auto">
            <a:xfrm>
              <a:off x="8081" y="2488"/>
              <a:ext cx="1124" cy="592"/>
            </a:xfrm>
            <a:custGeom>
              <a:avLst/>
              <a:gdLst/>
              <a:ahLst/>
              <a:cxnLst>
                <a:cxn ang="0">
                  <a:pos x="1026" y="0"/>
                </a:cxn>
                <a:cxn ang="0">
                  <a:pos x="104" y="0"/>
                </a:cxn>
                <a:cxn ang="0">
                  <a:pos x="0" y="999"/>
                </a:cxn>
              </a:cxnLst>
              <a:rect l="0" t="0" r="r" b="b"/>
              <a:pathLst>
                <a:path w="1026" h="999">
                  <a:moveTo>
                    <a:pt x="1026" y="0"/>
                  </a:moveTo>
                  <a:lnTo>
                    <a:pt x="104" y="0"/>
                  </a:lnTo>
                  <a:lnTo>
                    <a:pt x="0" y="99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07" name="Arc 71" descr="50%"/>
            <p:cNvSpPr>
              <a:spLocks/>
            </p:cNvSpPr>
            <p:nvPr/>
          </p:nvSpPr>
          <p:spPr bwMode="auto">
            <a:xfrm>
              <a:off x="5620" y="3371"/>
              <a:ext cx="1291" cy="692"/>
            </a:xfrm>
            <a:custGeom>
              <a:avLst/>
              <a:gdLst>
                <a:gd name="G0" fmla="+- 21600 0 0"/>
                <a:gd name="G1" fmla="+- 21600 0 0"/>
                <a:gd name="G2" fmla="+- 21600 0 0"/>
                <a:gd name="T0" fmla="*/ 932 w 43200"/>
                <a:gd name="T1" fmla="*/ 27878 h 27878"/>
                <a:gd name="T2" fmla="*/ 43200 w 43200"/>
                <a:gd name="T3" fmla="*/ 21600 h 27878"/>
                <a:gd name="T4" fmla="*/ 21600 w 43200"/>
                <a:gd name="T5" fmla="*/ 21600 h 27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200" h="27878" fill="none" extrusionOk="0">
                  <a:moveTo>
                    <a:pt x="932" y="27877"/>
                  </a:moveTo>
                  <a:cubicBezTo>
                    <a:pt x="314" y="25842"/>
                    <a:pt x="0" y="23727"/>
                    <a:pt x="0" y="21600"/>
                  </a:cubicBezTo>
                  <a:cubicBezTo>
                    <a:pt x="0" y="9670"/>
                    <a:pt x="9670" y="0"/>
                    <a:pt x="21600" y="0"/>
                  </a:cubicBezTo>
                  <a:cubicBezTo>
                    <a:pt x="33529" y="-1"/>
                    <a:pt x="43199" y="9670"/>
                    <a:pt x="43200" y="21599"/>
                  </a:cubicBezTo>
                </a:path>
                <a:path w="43200" h="27878" stroke="0" extrusionOk="0">
                  <a:moveTo>
                    <a:pt x="932" y="27877"/>
                  </a:moveTo>
                  <a:cubicBezTo>
                    <a:pt x="314" y="25842"/>
                    <a:pt x="0" y="23727"/>
                    <a:pt x="0" y="21600"/>
                  </a:cubicBezTo>
                  <a:cubicBezTo>
                    <a:pt x="0" y="9670"/>
                    <a:pt x="9670" y="0"/>
                    <a:pt x="21600" y="0"/>
                  </a:cubicBezTo>
                  <a:cubicBezTo>
                    <a:pt x="33529" y="-1"/>
                    <a:pt x="43199" y="9670"/>
                    <a:pt x="43200" y="21599"/>
                  </a:cubicBezTo>
                  <a:lnTo>
                    <a:pt x="21600" y="21600"/>
                  </a:lnTo>
                  <a:close/>
                </a:path>
              </a:pathLst>
            </a:custGeom>
            <a:pattFill prst="pct50">
              <a:fgClr>
                <a:srgbClr val="BFBFBF"/>
              </a:fgClr>
              <a:bgClr>
                <a:srgbClr val="FFFFFF"/>
              </a:bgClr>
            </a:pattFill>
            <a:ln w="12700">
              <a:solidFill>
                <a:srgbClr val="000000"/>
              </a:solidFill>
              <a:round/>
              <a:headEnd type="triangle" w="med" len="med"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06" name="Arc 70"/>
            <p:cNvSpPr>
              <a:spLocks/>
            </p:cNvSpPr>
            <p:nvPr/>
          </p:nvSpPr>
          <p:spPr bwMode="auto">
            <a:xfrm>
              <a:off x="6331" y="3543"/>
              <a:ext cx="841" cy="367"/>
            </a:xfrm>
            <a:custGeom>
              <a:avLst/>
              <a:gdLst>
                <a:gd name="G0" fmla="+- 0 0 0"/>
                <a:gd name="G1" fmla="+- 9715 0 0"/>
                <a:gd name="G2" fmla="+- 21600 0 0"/>
                <a:gd name="T0" fmla="*/ 19292 w 21600"/>
                <a:gd name="T1" fmla="*/ 0 h 9715"/>
                <a:gd name="T2" fmla="*/ 21600 w 21600"/>
                <a:gd name="T3" fmla="*/ 9715 h 9715"/>
                <a:gd name="T4" fmla="*/ 0 w 21600"/>
                <a:gd name="T5" fmla="*/ 9715 h 9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9715" fill="none" extrusionOk="0">
                  <a:moveTo>
                    <a:pt x="19291" y="0"/>
                  </a:moveTo>
                  <a:cubicBezTo>
                    <a:pt x="20809" y="3013"/>
                    <a:pt x="21600" y="6340"/>
                    <a:pt x="21600" y="9715"/>
                  </a:cubicBezTo>
                </a:path>
                <a:path w="21600" h="9715" stroke="0" extrusionOk="0">
                  <a:moveTo>
                    <a:pt x="19291" y="0"/>
                  </a:moveTo>
                  <a:cubicBezTo>
                    <a:pt x="20809" y="3013"/>
                    <a:pt x="21600" y="6340"/>
                    <a:pt x="21600" y="9715"/>
                  </a:cubicBezTo>
                  <a:lnTo>
                    <a:pt x="0" y="9715"/>
                  </a:lnTo>
                  <a:close/>
                </a:path>
              </a:pathLst>
            </a:custGeom>
            <a:solidFill>
              <a:srgbClr val="BFBFBF"/>
            </a:solidFill>
            <a:ln w="12700">
              <a:solidFill>
                <a:srgbClr val="000000"/>
              </a:solidFill>
              <a:round/>
              <a:headEnd type="triangle" w="med" len="med"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05" name="AutoShape 69"/>
            <p:cNvSpPr>
              <a:spLocks noChangeShapeType="1"/>
            </p:cNvSpPr>
            <p:nvPr/>
          </p:nvSpPr>
          <p:spPr bwMode="auto">
            <a:xfrm flipH="1">
              <a:off x="4343" y="3920"/>
              <a:ext cx="1940" cy="509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 type="oval" w="sm" len="sm"/>
              <a:tailEnd type="stealth" w="lg" len="lg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04" name="AutoShape 68"/>
            <p:cNvSpPr>
              <a:spLocks noChangeShapeType="1"/>
            </p:cNvSpPr>
            <p:nvPr/>
          </p:nvSpPr>
          <p:spPr bwMode="auto">
            <a:xfrm flipV="1">
              <a:off x="4029" y="2145"/>
              <a:ext cx="5961" cy="2841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prstDash val="dash"/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03" name="Oval 67"/>
            <p:cNvSpPr>
              <a:spLocks noChangeArrowheads="1"/>
            </p:cNvSpPr>
            <p:nvPr/>
          </p:nvSpPr>
          <p:spPr bwMode="auto">
            <a:xfrm>
              <a:off x="7714" y="3080"/>
              <a:ext cx="227" cy="227"/>
            </a:xfrm>
            <a:prstGeom prst="ellipse">
              <a:avLst/>
            </a:prstGeom>
            <a:solidFill>
              <a:srgbClr val="7F7F7F"/>
            </a:solidFill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02" name="AutoShape 66"/>
            <p:cNvSpPr>
              <a:spLocks noChangeArrowheads="1"/>
            </p:cNvSpPr>
            <p:nvPr/>
          </p:nvSpPr>
          <p:spPr bwMode="auto">
            <a:xfrm>
              <a:off x="7487" y="3192"/>
              <a:ext cx="227" cy="227"/>
            </a:xfrm>
            <a:prstGeom prst="diamond">
              <a:avLst/>
            </a:prstGeom>
            <a:solidFill>
              <a:srgbClr val="D8D8D8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01" name="AutoShape 65"/>
            <p:cNvSpPr>
              <a:spLocks noChangeArrowheads="1"/>
            </p:cNvSpPr>
            <p:nvPr/>
          </p:nvSpPr>
          <p:spPr bwMode="auto">
            <a:xfrm>
              <a:off x="7960" y="2963"/>
              <a:ext cx="227" cy="227"/>
            </a:xfrm>
            <a:prstGeom prst="diamond">
              <a:avLst/>
            </a:prstGeom>
            <a:solidFill>
              <a:srgbClr val="D8D8D8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200" name="AutoShape 64"/>
            <p:cNvSpPr>
              <a:spLocks noChangeShapeType="1"/>
            </p:cNvSpPr>
            <p:nvPr/>
          </p:nvSpPr>
          <p:spPr bwMode="auto">
            <a:xfrm flipV="1">
              <a:off x="6282" y="1706"/>
              <a:ext cx="1" cy="4287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199" name="AutoShape 63"/>
            <p:cNvSpPr>
              <a:spLocks noChangeShapeType="1"/>
            </p:cNvSpPr>
            <p:nvPr/>
          </p:nvSpPr>
          <p:spPr bwMode="auto">
            <a:xfrm>
              <a:off x="3469" y="3919"/>
              <a:ext cx="5736" cy="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>
                <a:latin typeface="Garamond" pitchFamily="18" charset="0"/>
              </a:endParaRPr>
            </a:p>
          </p:txBody>
        </p:sp>
        <p:sp>
          <p:nvSpPr>
            <p:cNvPr id="91198" name="Text Box 62"/>
            <p:cNvSpPr txBox="1">
              <a:spLocks noChangeArrowheads="1"/>
            </p:cNvSpPr>
            <p:nvPr/>
          </p:nvSpPr>
          <p:spPr bwMode="auto">
            <a:xfrm>
              <a:off x="5298" y="3045"/>
              <a:ext cx="979" cy="7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β</a:t>
              </a:r>
              <a:r>
                <a:rPr kumimoji="0" lang="it-IT" b="1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0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endParaRPr>
            </a:p>
          </p:txBody>
        </p:sp>
        <p:sp>
          <p:nvSpPr>
            <p:cNvPr id="91197" name="Text Box 61"/>
            <p:cNvSpPr txBox="1">
              <a:spLocks noChangeArrowheads="1"/>
            </p:cNvSpPr>
            <p:nvPr/>
          </p:nvSpPr>
          <p:spPr bwMode="auto">
            <a:xfrm>
              <a:off x="5361" y="4091"/>
              <a:ext cx="1253" cy="5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b="1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(βo)</a:t>
              </a:r>
              <a:r>
                <a:rPr kumimoji="0" lang="it-IT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S</a:t>
              </a:r>
              <a:r>
                <a:rPr kumimoji="0" lang="it-IT" b="1" i="0" u="none" strike="noStrike" cap="none" normalizeH="0" baseline="-30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Garamond" pitchFamily="18" charset="0"/>
                  <a:ea typeface="Calibri" pitchFamily="34" charset="0"/>
                  <a:cs typeface="Times New Roman" pitchFamily="18" charset="0"/>
                </a:rPr>
                <a:t>i</a:t>
              </a:r>
              <a:endParaRPr kumimoji="0" lang="it-IT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itchFamily="18" charset="0"/>
                <a:cs typeface="Arial" pitchFamily="34" charset="0"/>
              </a:endParaRPr>
            </a:p>
          </p:txBody>
        </p:sp>
      </p:grpSp>
      <p:sp>
        <p:nvSpPr>
          <p:cNvPr id="107" name="CasellaDiTesto 106"/>
          <p:cNvSpPr txBox="1"/>
          <p:nvPr/>
        </p:nvSpPr>
        <p:spPr>
          <a:xfrm>
            <a:off x="1428728" y="5392838"/>
            <a:ext cx="757242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Using the </a:t>
            </a:r>
            <a:r>
              <a:rPr lang="en-US" sz="2200" b="1" dirty="0" smtClean="0">
                <a:latin typeface="Garamond" pitchFamily="18" charset="0"/>
              </a:rPr>
              <a:t>“projection” procedure</a:t>
            </a:r>
            <a:r>
              <a:rPr lang="en-US" sz="2200" dirty="0" smtClean="0">
                <a:latin typeface="Garamond" pitchFamily="18" charset="0"/>
              </a:rPr>
              <a:t>, for a fixed direction </a:t>
            </a:r>
            <a:r>
              <a:rPr lang="el-GR" sz="2200" dirty="0" smtClean="0">
                <a:latin typeface="Garamond" pitchFamily="18" charset="0"/>
              </a:rPr>
              <a:t>α</a:t>
            </a:r>
            <a:r>
              <a:rPr lang="it-IT" sz="2200" dirty="0" smtClean="0">
                <a:latin typeface="Garamond" pitchFamily="18" charset="0"/>
              </a:rPr>
              <a:t> = </a:t>
            </a:r>
            <a:r>
              <a:rPr lang="el-GR" sz="2200" dirty="0" smtClean="0">
                <a:latin typeface="Garamond" pitchFamily="18" charset="0"/>
              </a:rPr>
              <a:t>β</a:t>
            </a:r>
            <a:r>
              <a:rPr lang="it-IT" sz="2200" dirty="0" smtClean="0">
                <a:latin typeface="Garamond" pitchFamily="18" charset="0"/>
              </a:rPr>
              <a:t>, </a:t>
            </a:r>
            <a:r>
              <a:rPr lang="it-IT" sz="2200" dirty="0" err="1" smtClean="0">
                <a:latin typeface="Garamond" pitchFamily="18" charset="0"/>
              </a:rPr>
              <a:t>it</a:t>
            </a:r>
            <a:r>
              <a:rPr lang="it-IT" sz="2200" dirty="0" smtClean="0">
                <a:latin typeface="Garamond" pitchFamily="18" charset="0"/>
              </a:rPr>
              <a:t> </a:t>
            </a:r>
            <a:r>
              <a:rPr lang="en-US" sz="2200" dirty="0" smtClean="0">
                <a:latin typeface="Garamond" pitchFamily="18" charset="0"/>
              </a:rPr>
              <a:t>is possible to compute the </a:t>
            </a:r>
            <a:r>
              <a:rPr lang="en-US" sz="2200" b="1" dirty="0" smtClean="0">
                <a:latin typeface="Garamond" pitchFamily="18" charset="0"/>
              </a:rPr>
              <a:t>mean</a:t>
            </a:r>
            <a:r>
              <a:rPr lang="en-US" sz="2200" dirty="0" smtClean="0">
                <a:latin typeface="Garamond" pitchFamily="18" charset="0"/>
              </a:rPr>
              <a:t> and </a:t>
            </a:r>
            <a:r>
              <a:rPr lang="en-US" sz="2200" b="1" dirty="0" smtClean="0">
                <a:latin typeface="Garamond" pitchFamily="18" charset="0"/>
              </a:rPr>
              <a:t>standard</a:t>
            </a:r>
            <a:r>
              <a:rPr lang="en-US" sz="2200" dirty="0" smtClean="0">
                <a:latin typeface="Garamond" pitchFamily="18" charset="0"/>
              </a:rPr>
              <a:t> </a:t>
            </a:r>
            <a:r>
              <a:rPr lang="en-US" sz="2200" b="1" dirty="0" smtClean="0">
                <a:latin typeface="Garamond" pitchFamily="18" charset="0"/>
              </a:rPr>
              <a:t>deviation</a:t>
            </a:r>
            <a:r>
              <a:rPr lang="en-US" sz="2200" dirty="0" smtClean="0">
                <a:latin typeface="Garamond" pitchFamily="18" charset="0"/>
              </a:rPr>
              <a:t> values processing results from each of 7 accelerograms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Pushover Analysis Method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Static Analysis procedure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6" name="CasellaDiTesto 35"/>
          <p:cNvSpPr txBox="1"/>
          <p:nvPr/>
        </p:nvSpPr>
        <p:spPr>
          <a:xfrm>
            <a:off x="1785918" y="1643050"/>
            <a:ext cx="6786610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Static Analysis (Pushover)</a:t>
            </a:r>
          </a:p>
        </p:txBody>
      </p:sp>
      <p:sp>
        <p:nvSpPr>
          <p:cNvPr id="38" name="Triangolo isoscele 37"/>
          <p:cNvSpPr/>
          <p:nvPr/>
        </p:nvSpPr>
        <p:spPr>
          <a:xfrm rot="16200000">
            <a:off x="1250133" y="1821645"/>
            <a:ext cx="642942" cy="285752"/>
          </a:xfrm>
          <a:prstGeom prst="triangle">
            <a:avLst/>
          </a:prstGeom>
          <a:solidFill>
            <a:srgbClr val="33CC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572428" cy="118494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The procedure of projection is necessary for:</a:t>
            </a:r>
          </a:p>
          <a:p>
            <a:endParaRPr lang="en-US" sz="5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Statistic processing of RHA output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Comparison between NLSAs and RHA results</a:t>
            </a:r>
          </a:p>
        </p:txBody>
      </p:sp>
      <p:sp>
        <p:nvSpPr>
          <p:cNvPr id="91178" name="Rectangle 4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1226" name="Rectangle 9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38243" name="Picture 3" descr="C:\Users\Enrico\Documents\Università\Archivio università\Archivio 2012\U53-12 Modello 3D (semplice)\Analisi multidirezionali\01 - Analisi sul modello\01.2.2 - Valori mediati time history\02 Trattamento  mediante Matlab\Output\Displacement\Mean.bm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00562" y="3357561"/>
            <a:ext cx="4286280" cy="3214711"/>
          </a:xfrm>
          <a:prstGeom prst="rect">
            <a:avLst/>
          </a:prstGeom>
          <a:noFill/>
        </p:spPr>
      </p:pic>
      <p:pic>
        <p:nvPicPr>
          <p:cNvPr id="138244" name="Picture 4" descr="C:\Users\Enrico\Documents\Università\Archivio università\Archivio 2012\U53-12 Modello 3D (semplice)\Analisi multidirezionali\01 - Analisi sul modello\01.2.2 - Valori mediati time history\02 Trattamento  mediante Matlab\Output\Displacement\Displ_03.bmp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71605" y="4429146"/>
            <a:ext cx="2643206" cy="2143126"/>
          </a:xfrm>
          <a:prstGeom prst="rect">
            <a:avLst/>
          </a:prstGeom>
          <a:noFill/>
        </p:spPr>
      </p:pic>
      <p:sp>
        <p:nvSpPr>
          <p:cNvPr id="138299" name="Rectangle 5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38318" name="Picture 78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476004" y="2643196"/>
            <a:ext cx="1881682" cy="1555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5" name="Figura a mano libera 144"/>
          <p:cNvSpPr/>
          <p:nvPr/>
        </p:nvSpPr>
        <p:spPr>
          <a:xfrm>
            <a:off x="1928794" y="2786072"/>
            <a:ext cx="857256" cy="642942"/>
          </a:xfrm>
          <a:custGeom>
            <a:avLst/>
            <a:gdLst>
              <a:gd name="connsiteX0" fmla="*/ 0 w 2756847"/>
              <a:gd name="connsiteY0" fmla="*/ 1091821 h 1705970"/>
              <a:gd name="connsiteX1" fmla="*/ 313898 w 2756847"/>
              <a:gd name="connsiteY1" fmla="*/ 1091821 h 1705970"/>
              <a:gd name="connsiteX2" fmla="*/ 354841 w 2756847"/>
              <a:gd name="connsiteY2" fmla="*/ 955343 h 1705970"/>
              <a:gd name="connsiteX3" fmla="*/ 423080 w 2756847"/>
              <a:gd name="connsiteY3" fmla="*/ 1569492 h 1705970"/>
              <a:gd name="connsiteX4" fmla="*/ 450376 w 2756847"/>
              <a:gd name="connsiteY4" fmla="*/ 1487606 h 1705970"/>
              <a:gd name="connsiteX5" fmla="*/ 545910 w 2756847"/>
              <a:gd name="connsiteY5" fmla="*/ 368489 h 1705970"/>
              <a:gd name="connsiteX6" fmla="*/ 600501 w 2756847"/>
              <a:gd name="connsiteY6" fmla="*/ 996286 h 1705970"/>
              <a:gd name="connsiteX7" fmla="*/ 682388 w 2756847"/>
              <a:gd name="connsiteY7" fmla="*/ 450376 h 1705970"/>
              <a:gd name="connsiteX8" fmla="*/ 859809 w 2756847"/>
              <a:gd name="connsiteY8" fmla="*/ 1624083 h 1705970"/>
              <a:gd name="connsiteX9" fmla="*/ 941695 w 2756847"/>
              <a:gd name="connsiteY9" fmla="*/ 27295 h 1705970"/>
              <a:gd name="connsiteX10" fmla="*/ 1023582 w 2756847"/>
              <a:gd name="connsiteY10" fmla="*/ 1392071 h 1705970"/>
              <a:gd name="connsiteX11" fmla="*/ 1023582 w 2756847"/>
              <a:gd name="connsiteY11" fmla="*/ 1351128 h 1705970"/>
              <a:gd name="connsiteX12" fmla="*/ 1187355 w 2756847"/>
              <a:gd name="connsiteY12" fmla="*/ 0 h 1705970"/>
              <a:gd name="connsiteX13" fmla="*/ 1310185 w 2756847"/>
              <a:gd name="connsiteY13" fmla="*/ 1433015 h 1705970"/>
              <a:gd name="connsiteX14" fmla="*/ 1310185 w 2756847"/>
              <a:gd name="connsiteY14" fmla="*/ 1405719 h 1705970"/>
              <a:gd name="connsiteX15" fmla="*/ 1405719 w 2756847"/>
              <a:gd name="connsiteY15" fmla="*/ 354841 h 1705970"/>
              <a:gd name="connsiteX16" fmla="*/ 1446662 w 2756847"/>
              <a:gd name="connsiteY16" fmla="*/ 1023582 h 1705970"/>
              <a:gd name="connsiteX17" fmla="*/ 1528549 w 2756847"/>
              <a:gd name="connsiteY17" fmla="*/ 709683 h 1705970"/>
              <a:gd name="connsiteX18" fmla="*/ 1569492 w 2756847"/>
              <a:gd name="connsiteY18" fmla="*/ 1078173 h 1705970"/>
              <a:gd name="connsiteX19" fmla="*/ 1692322 w 2756847"/>
              <a:gd name="connsiteY19" fmla="*/ 313898 h 1705970"/>
              <a:gd name="connsiteX20" fmla="*/ 1746913 w 2756847"/>
              <a:gd name="connsiteY20" fmla="*/ 723331 h 1705970"/>
              <a:gd name="connsiteX21" fmla="*/ 1856095 w 2756847"/>
              <a:gd name="connsiteY21" fmla="*/ 81886 h 1705970"/>
              <a:gd name="connsiteX22" fmla="*/ 1965277 w 2756847"/>
              <a:gd name="connsiteY22" fmla="*/ 1705970 h 1705970"/>
              <a:gd name="connsiteX23" fmla="*/ 2060812 w 2756847"/>
              <a:gd name="connsiteY23" fmla="*/ 859809 h 1705970"/>
              <a:gd name="connsiteX24" fmla="*/ 2115403 w 2756847"/>
              <a:gd name="connsiteY24" fmla="*/ 1173707 h 1705970"/>
              <a:gd name="connsiteX25" fmla="*/ 2197289 w 2756847"/>
              <a:gd name="connsiteY25" fmla="*/ 723331 h 1705970"/>
              <a:gd name="connsiteX26" fmla="*/ 2251880 w 2756847"/>
              <a:gd name="connsiteY26" fmla="*/ 996286 h 1705970"/>
              <a:gd name="connsiteX27" fmla="*/ 2361062 w 2756847"/>
              <a:gd name="connsiteY27" fmla="*/ 586853 h 1705970"/>
              <a:gd name="connsiteX28" fmla="*/ 2415653 w 2756847"/>
              <a:gd name="connsiteY28" fmla="*/ 1173707 h 1705970"/>
              <a:gd name="connsiteX29" fmla="*/ 2442949 w 2756847"/>
              <a:gd name="connsiteY29" fmla="*/ 1037230 h 1705970"/>
              <a:gd name="connsiteX30" fmla="*/ 2756847 w 2756847"/>
              <a:gd name="connsiteY30" fmla="*/ 1037230 h 1705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756847" h="1705970">
                <a:moveTo>
                  <a:pt x="0" y="1091821"/>
                </a:moveTo>
                <a:lnTo>
                  <a:pt x="313898" y="1091821"/>
                </a:lnTo>
                <a:cubicBezTo>
                  <a:pt x="342086" y="950882"/>
                  <a:pt x="294800" y="955343"/>
                  <a:pt x="354841" y="955343"/>
                </a:cubicBezTo>
                <a:cubicBezTo>
                  <a:pt x="377587" y="1160059"/>
                  <a:pt x="386691" y="1366756"/>
                  <a:pt x="423080" y="1569492"/>
                </a:cubicBezTo>
                <a:cubicBezTo>
                  <a:pt x="428163" y="1597811"/>
                  <a:pt x="450376" y="1487606"/>
                  <a:pt x="450376" y="1487606"/>
                </a:cubicBezTo>
                <a:lnTo>
                  <a:pt x="545910" y="368489"/>
                </a:lnTo>
                <a:lnTo>
                  <a:pt x="600501" y="996286"/>
                </a:lnTo>
                <a:lnTo>
                  <a:pt x="682388" y="450376"/>
                </a:lnTo>
                <a:lnTo>
                  <a:pt x="859809" y="1624083"/>
                </a:lnTo>
                <a:lnTo>
                  <a:pt x="941695" y="27295"/>
                </a:lnTo>
                <a:cubicBezTo>
                  <a:pt x="968991" y="482220"/>
                  <a:pt x="995445" y="937197"/>
                  <a:pt x="1023582" y="1392071"/>
                </a:cubicBezTo>
                <a:cubicBezTo>
                  <a:pt x="1024425" y="1405693"/>
                  <a:pt x="1023582" y="1364776"/>
                  <a:pt x="1023582" y="1351128"/>
                </a:cubicBezTo>
                <a:lnTo>
                  <a:pt x="1187355" y="0"/>
                </a:lnTo>
                <a:cubicBezTo>
                  <a:pt x="1228298" y="477672"/>
                  <a:pt x="1268453" y="955412"/>
                  <a:pt x="1310185" y="1433015"/>
                </a:cubicBezTo>
                <a:cubicBezTo>
                  <a:pt x="1310977" y="1442079"/>
                  <a:pt x="1310185" y="1414818"/>
                  <a:pt x="1310185" y="1405719"/>
                </a:cubicBezTo>
                <a:lnTo>
                  <a:pt x="1405719" y="354841"/>
                </a:lnTo>
                <a:lnTo>
                  <a:pt x="1446662" y="1023582"/>
                </a:lnTo>
                <a:lnTo>
                  <a:pt x="1528549" y="709683"/>
                </a:lnTo>
                <a:lnTo>
                  <a:pt x="1569492" y="1078173"/>
                </a:lnTo>
                <a:lnTo>
                  <a:pt x="1692322" y="313898"/>
                </a:lnTo>
                <a:lnTo>
                  <a:pt x="1746913" y="723331"/>
                </a:lnTo>
                <a:lnTo>
                  <a:pt x="1856095" y="81886"/>
                </a:lnTo>
                <a:lnTo>
                  <a:pt x="1965277" y="1705970"/>
                </a:lnTo>
                <a:lnTo>
                  <a:pt x="2060812" y="859809"/>
                </a:lnTo>
                <a:lnTo>
                  <a:pt x="2115403" y="1173707"/>
                </a:lnTo>
                <a:lnTo>
                  <a:pt x="2197289" y="723331"/>
                </a:lnTo>
                <a:lnTo>
                  <a:pt x="2251880" y="996286"/>
                </a:lnTo>
                <a:lnTo>
                  <a:pt x="2361062" y="586853"/>
                </a:lnTo>
                <a:lnTo>
                  <a:pt x="2415653" y="1173707"/>
                </a:lnTo>
                <a:lnTo>
                  <a:pt x="2442949" y="1037230"/>
                </a:lnTo>
                <a:lnTo>
                  <a:pt x="2756847" y="1037230"/>
                </a:lnTo>
              </a:path>
            </a:pathLst>
          </a:custGeom>
          <a:ln w="38100">
            <a:solidFill>
              <a:schemeClr val="tx1">
                <a:lumMod val="65000"/>
                <a:lumOff val="35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6" name="Freccia a destra 145"/>
          <p:cNvSpPr/>
          <p:nvPr/>
        </p:nvSpPr>
        <p:spPr>
          <a:xfrm rot="5400000">
            <a:off x="2375282" y="3839783"/>
            <a:ext cx="250032" cy="714380"/>
          </a:xfrm>
          <a:prstGeom prst="rightArrow">
            <a:avLst/>
          </a:prstGeom>
          <a:solidFill>
            <a:srgbClr val="33CC33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CasellaDiTesto 146"/>
          <p:cNvSpPr txBox="1"/>
          <p:nvPr/>
        </p:nvSpPr>
        <p:spPr>
          <a:xfrm>
            <a:off x="5572132" y="2857496"/>
            <a:ext cx="2286016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b="1" i="1" dirty="0" smtClean="0">
                <a:latin typeface="Garamond" pitchFamily="18" charset="0"/>
              </a:rPr>
              <a:t>Mean response</a:t>
            </a:r>
          </a:p>
        </p:txBody>
      </p:sp>
      <p:sp>
        <p:nvSpPr>
          <p:cNvPr id="148" name="Freccia a destra 147"/>
          <p:cNvSpPr/>
          <p:nvPr/>
        </p:nvSpPr>
        <p:spPr>
          <a:xfrm>
            <a:off x="4214810" y="5643578"/>
            <a:ext cx="216000" cy="714380"/>
          </a:xfrm>
          <a:prstGeom prst="rightArrow">
            <a:avLst/>
          </a:prstGeom>
          <a:solidFill>
            <a:srgbClr val="33CC33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Figura a mano libera 36"/>
          <p:cNvSpPr/>
          <p:nvPr/>
        </p:nvSpPr>
        <p:spPr>
          <a:xfrm>
            <a:off x="5832000" y="4050000"/>
            <a:ext cx="1914817" cy="1643676"/>
          </a:xfrm>
          <a:custGeom>
            <a:avLst/>
            <a:gdLst>
              <a:gd name="connsiteX0" fmla="*/ 899441 w 1914817"/>
              <a:gd name="connsiteY0" fmla="*/ 22439 h 1643676"/>
              <a:gd name="connsiteX1" fmla="*/ 1241639 w 1914817"/>
              <a:gd name="connsiteY1" fmla="*/ 123416 h 1643676"/>
              <a:gd name="connsiteX2" fmla="*/ 1353836 w 1914817"/>
              <a:gd name="connsiteY2" fmla="*/ 179514 h 1643676"/>
              <a:gd name="connsiteX3" fmla="*/ 1454812 w 1914817"/>
              <a:gd name="connsiteY3" fmla="*/ 280491 h 1643676"/>
              <a:gd name="connsiteX4" fmla="*/ 1572618 w 1914817"/>
              <a:gd name="connsiteY4" fmla="*/ 398297 h 1643676"/>
              <a:gd name="connsiteX5" fmla="*/ 1656766 w 1914817"/>
              <a:gd name="connsiteY5" fmla="*/ 488054 h 1643676"/>
              <a:gd name="connsiteX6" fmla="*/ 1701644 w 1914817"/>
              <a:gd name="connsiteY6" fmla="*/ 600250 h 1643676"/>
              <a:gd name="connsiteX7" fmla="*/ 1718474 w 1914817"/>
              <a:gd name="connsiteY7" fmla="*/ 639519 h 1643676"/>
              <a:gd name="connsiteX8" fmla="*/ 1791401 w 1914817"/>
              <a:gd name="connsiteY8" fmla="*/ 723666 h 1643676"/>
              <a:gd name="connsiteX9" fmla="*/ 1858719 w 1914817"/>
              <a:gd name="connsiteY9" fmla="*/ 807813 h 1643676"/>
              <a:gd name="connsiteX10" fmla="*/ 1909207 w 1914817"/>
              <a:gd name="connsiteY10" fmla="*/ 1060255 h 1643676"/>
              <a:gd name="connsiteX11" fmla="*/ 1825060 w 1914817"/>
              <a:gd name="connsiteY11" fmla="*/ 1290258 h 1643676"/>
              <a:gd name="connsiteX12" fmla="*/ 1718474 w 1914817"/>
              <a:gd name="connsiteY12" fmla="*/ 1436113 h 1643676"/>
              <a:gd name="connsiteX13" fmla="*/ 1516520 w 1914817"/>
              <a:gd name="connsiteY13" fmla="*/ 1531480 h 1643676"/>
              <a:gd name="connsiteX14" fmla="*/ 1314567 w 1914817"/>
              <a:gd name="connsiteY14" fmla="*/ 1610017 h 1643676"/>
              <a:gd name="connsiteX15" fmla="*/ 1034076 w 1914817"/>
              <a:gd name="connsiteY15" fmla="*/ 1643676 h 1643676"/>
              <a:gd name="connsiteX16" fmla="*/ 804074 w 1914817"/>
              <a:gd name="connsiteY16" fmla="*/ 1610017 h 1643676"/>
              <a:gd name="connsiteX17" fmla="*/ 602120 w 1914817"/>
              <a:gd name="connsiteY17" fmla="*/ 1553919 h 1643676"/>
              <a:gd name="connsiteX18" fmla="*/ 388947 w 1914817"/>
              <a:gd name="connsiteY18" fmla="*/ 1413674 h 1643676"/>
              <a:gd name="connsiteX19" fmla="*/ 220653 w 1914817"/>
              <a:gd name="connsiteY19" fmla="*/ 1228550 h 1643676"/>
              <a:gd name="connsiteX20" fmla="*/ 175774 w 1914817"/>
              <a:gd name="connsiteY20" fmla="*/ 1116353 h 1643676"/>
              <a:gd name="connsiteX21" fmla="*/ 147725 w 1914817"/>
              <a:gd name="connsiteY21" fmla="*/ 992937 h 1643676"/>
              <a:gd name="connsiteX22" fmla="*/ 69188 w 1914817"/>
              <a:gd name="connsiteY22" fmla="*/ 774155 h 1643676"/>
              <a:gd name="connsiteX23" fmla="*/ 1870 w 1914817"/>
              <a:gd name="connsiteY23" fmla="*/ 544152 h 1643676"/>
              <a:gd name="connsiteX24" fmla="*/ 80407 w 1914817"/>
              <a:gd name="connsiteY24" fmla="*/ 302930 h 1643676"/>
              <a:gd name="connsiteX25" fmla="*/ 271141 w 1914817"/>
              <a:gd name="connsiteY25" fmla="*/ 129026 h 1643676"/>
              <a:gd name="connsiteX26" fmla="*/ 568461 w 1914817"/>
              <a:gd name="connsiteY26" fmla="*/ 16829 h 1643676"/>
              <a:gd name="connsiteX27" fmla="*/ 899441 w 1914817"/>
              <a:gd name="connsiteY27" fmla="*/ 22439 h 1643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914817" h="1643676">
                <a:moveTo>
                  <a:pt x="899441" y="22439"/>
                </a:moveTo>
                <a:cubicBezTo>
                  <a:pt x="1011637" y="40203"/>
                  <a:pt x="1165907" y="97237"/>
                  <a:pt x="1241639" y="123416"/>
                </a:cubicBezTo>
                <a:cubicBezTo>
                  <a:pt x="1317372" y="149595"/>
                  <a:pt x="1318307" y="153335"/>
                  <a:pt x="1353836" y="179514"/>
                </a:cubicBezTo>
                <a:cubicBezTo>
                  <a:pt x="1389365" y="205693"/>
                  <a:pt x="1454812" y="280491"/>
                  <a:pt x="1454812" y="280491"/>
                </a:cubicBezTo>
                <a:cubicBezTo>
                  <a:pt x="1491276" y="316955"/>
                  <a:pt x="1538959" y="363703"/>
                  <a:pt x="1572618" y="398297"/>
                </a:cubicBezTo>
                <a:cubicBezTo>
                  <a:pt x="1606277" y="432891"/>
                  <a:pt x="1635262" y="454395"/>
                  <a:pt x="1656766" y="488054"/>
                </a:cubicBezTo>
                <a:cubicBezTo>
                  <a:pt x="1678270" y="521713"/>
                  <a:pt x="1691359" y="575006"/>
                  <a:pt x="1701644" y="600250"/>
                </a:cubicBezTo>
                <a:cubicBezTo>
                  <a:pt x="1711929" y="625494"/>
                  <a:pt x="1703515" y="618950"/>
                  <a:pt x="1718474" y="639519"/>
                </a:cubicBezTo>
                <a:cubicBezTo>
                  <a:pt x="1733433" y="660088"/>
                  <a:pt x="1768027" y="695617"/>
                  <a:pt x="1791401" y="723666"/>
                </a:cubicBezTo>
                <a:cubicBezTo>
                  <a:pt x="1814775" y="751715"/>
                  <a:pt x="1839085" y="751715"/>
                  <a:pt x="1858719" y="807813"/>
                </a:cubicBezTo>
                <a:cubicBezTo>
                  <a:pt x="1878353" y="863911"/>
                  <a:pt x="1914817" y="979848"/>
                  <a:pt x="1909207" y="1060255"/>
                </a:cubicBezTo>
                <a:cubicBezTo>
                  <a:pt x="1903597" y="1140662"/>
                  <a:pt x="1856849" y="1227615"/>
                  <a:pt x="1825060" y="1290258"/>
                </a:cubicBezTo>
                <a:cubicBezTo>
                  <a:pt x="1793271" y="1352901"/>
                  <a:pt x="1769897" y="1395909"/>
                  <a:pt x="1718474" y="1436113"/>
                </a:cubicBezTo>
                <a:cubicBezTo>
                  <a:pt x="1667051" y="1476317"/>
                  <a:pt x="1583838" y="1502496"/>
                  <a:pt x="1516520" y="1531480"/>
                </a:cubicBezTo>
                <a:cubicBezTo>
                  <a:pt x="1449202" y="1560464"/>
                  <a:pt x="1394974" y="1591318"/>
                  <a:pt x="1314567" y="1610017"/>
                </a:cubicBezTo>
                <a:cubicBezTo>
                  <a:pt x="1234160" y="1628716"/>
                  <a:pt x="1119158" y="1643676"/>
                  <a:pt x="1034076" y="1643676"/>
                </a:cubicBezTo>
                <a:cubicBezTo>
                  <a:pt x="948994" y="1643676"/>
                  <a:pt x="876067" y="1624977"/>
                  <a:pt x="804074" y="1610017"/>
                </a:cubicBezTo>
                <a:cubicBezTo>
                  <a:pt x="732081" y="1595058"/>
                  <a:pt x="671308" y="1586643"/>
                  <a:pt x="602120" y="1553919"/>
                </a:cubicBezTo>
                <a:cubicBezTo>
                  <a:pt x="532932" y="1521195"/>
                  <a:pt x="452525" y="1467902"/>
                  <a:pt x="388947" y="1413674"/>
                </a:cubicBezTo>
                <a:cubicBezTo>
                  <a:pt x="325369" y="1359446"/>
                  <a:pt x="256182" y="1278103"/>
                  <a:pt x="220653" y="1228550"/>
                </a:cubicBezTo>
                <a:cubicBezTo>
                  <a:pt x="185124" y="1178997"/>
                  <a:pt x="187929" y="1155622"/>
                  <a:pt x="175774" y="1116353"/>
                </a:cubicBezTo>
                <a:cubicBezTo>
                  <a:pt x="163619" y="1077084"/>
                  <a:pt x="165489" y="1049970"/>
                  <a:pt x="147725" y="992937"/>
                </a:cubicBezTo>
                <a:cubicBezTo>
                  <a:pt x="129961" y="935904"/>
                  <a:pt x="93497" y="848952"/>
                  <a:pt x="69188" y="774155"/>
                </a:cubicBezTo>
                <a:cubicBezTo>
                  <a:pt x="44879" y="699358"/>
                  <a:pt x="0" y="622689"/>
                  <a:pt x="1870" y="544152"/>
                </a:cubicBezTo>
                <a:cubicBezTo>
                  <a:pt x="3740" y="465615"/>
                  <a:pt x="35529" y="372118"/>
                  <a:pt x="80407" y="302930"/>
                </a:cubicBezTo>
                <a:cubicBezTo>
                  <a:pt x="125285" y="233742"/>
                  <a:pt x="189799" y="176709"/>
                  <a:pt x="271141" y="129026"/>
                </a:cubicBezTo>
                <a:cubicBezTo>
                  <a:pt x="352483" y="81343"/>
                  <a:pt x="462810" y="33658"/>
                  <a:pt x="568461" y="16829"/>
                </a:cubicBezTo>
                <a:cubicBezTo>
                  <a:pt x="674112" y="0"/>
                  <a:pt x="787245" y="4675"/>
                  <a:pt x="899441" y="22439"/>
                </a:cubicBezTo>
                <a:close/>
              </a:path>
            </a:pathLst>
          </a:custGeom>
          <a:solidFill>
            <a:schemeClr val="bg1">
              <a:lumMod val="85000"/>
              <a:alpha val="57000"/>
            </a:schemeClr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Figura a mano libera 38"/>
          <p:cNvSpPr/>
          <p:nvPr/>
        </p:nvSpPr>
        <p:spPr>
          <a:xfrm>
            <a:off x="6478402" y="4619684"/>
            <a:ext cx="746106" cy="714316"/>
          </a:xfrm>
          <a:custGeom>
            <a:avLst/>
            <a:gdLst>
              <a:gd name="connsiteX0" fmla="*/ 236548 w 746106"/>
              <a:gd name="connsiteY0" fmla="*/ 25244 h 714316"/>
              <a:gd name="connsiteX1" fmla="*/ 326305 w 746106"/>
              <a:gd name="connsiteY1" fmla="*/ 70122 h 714316"/>
              <a:gd name="connsiteX2" fmla="*/ 382403 w 746106"/>
              <a:gd name="connsiteY2" fmla="*/ 131830 h 714316"/>
              <a:gd name="connsiteX3" fmla="*/ 533868 w 746106"/>
              <a:gd name="connsiteY3" fmla="*/ 176709 h 714316"/>
              <a:gd name="connsiteX4" fmla="*/ 629235 w 746106"/>
              <a:gd name="connsiteY4" fmla="*/ 238417 h 714316"/>
              <a:gd name="connsiteX5" fmla="*/ 730211 w 746106"/>
              <a:gd name="connsiteY5" fmla="*/ 395491 h 714316"/>
              <a:gd name="connsiteX6" fmla="*/ 724602 w 746106"/>
              <a:gd name="connsiteY6" fmla="*/ 490858 h 714316"/>
              <a:gd name="connsiteX7" fmla="*/ 668504 w 746106"/>
              <a:gd name="connsiteY7" fmla="*/ 552566 h 714316"/>
              <a:gd name="connsiteX8" fmla="*/ 651674 w 746106"/>
              <a:gd name="connsiteY8" fmla="*/ 603055 h 714316"/>
              <a:gd name="connsiteX9" fmla="*/ 539478 w 746106"/>
              <a:gd name="connsiteY9" fmla="*/ 698422 h 714316"/>
              <a:gd name="connsiteX10" fmla="*/ 287036 w 746106"/>
              <a:gd name="connsiteY10" fmla="*/ 698422 h 714316"/>
              <a:gd name="connsiteX11" fmla="*/ 247767 w 746106"/>
              <a:gd name="connsiteY11" fmla="*/ 647933 h 714316"/>
              <a:gd name="connsiteX12" fmla="*/ 152400 w 746106"/>
              <a:gd name="connsiteY12" fmla="*/ 603055 h 714316"/>
              <a:gd name="connsiteX13" fmla="*/ 107522 w 746106"/>
              <a:gd name="connsiteY13" fmla="*/ 502078 h 714316"/>
              <a:gd name="connsiteX14" fmla="*/ 23375 w 746106"/>
              <a:gd name="connsiteY14" fmla="*/ 429150 h 714316"/>
              <a:gd name="connsiteX15" fmla="*/ 34594 w 746106"/>
              <a:gd name="connsiteY15" fmla="*/ 300125 h 714316"/>
              <a:gd name="connsiteX16" fmla="*/ 23375 w 746106"/>
              <a:gd name="connsiteY16" fmla="*/ 249636 h 714316"/>
              <a:gd name="connsiteX17" fmla="*/ 935 w 746106"/>
              <a:gd name="connsiteY17" fmla="*/ 176709 h 714316"/>
              <a:gd name="connsiteX18" fmla="*/ 28985 w 746106"/>
              <a:gd name="connsiteY18" fmla="*/ 120610 h 714316"/>
              <a:gd name="connsiteX19" fmla="*/ 124351 w 746106"/>
              <a:gd name="connsiteY19" fmla="*/ 19634 h 714316"/>
              <a:gd name="connsiteX20" fmla="*/ 236548 w 746106"/>
              <a:gd name="connsiteY20" fmla="*/ 25244 h 714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46106" h="714316">
                <a:moveTo>
                  <a:pt x="236548" y="25244"/>
                </a:moveTo>
                <a:cubicBezTo>
                  <a:pt x="270207" y="33659"/>
                  <a:pt x="301996" y="52358"/>
                  <a:pt x="326305" y="70122"/>
                </a:cubicBezTo>
                <a:cubicBezTo>
                  <a:pt x="350614" y="87886"/>
                  <a:pt x="347809" y="114066"/>
                  <a:pt x="382403" y="131830"/>
                </a:cubicBezTo>
                <a:cubicBezTo>
                  <a:pt x="416997" y="149594"/>
                  <a:pt x="492729" y="158945"/>
                  <a:pt x="533868" y="176709"/>
                </a:cubicBezTo>
                <a:cubicBezTo>
                  <a:pt x="575007" y="194473"/>
                  <a:pt x="596511" y="201953"/>
                  <a:pt x="629235" y="238417"/>
                </a:cubicBezTo>
                <a:cubicBezTo>
                  <a:pt x="661959" y="274881"/>
                  <a:pt x="714316" y="353417"/>
                  <a:pt x="730211" y="395491"/>
                </a:cubicBezTo>
                <a:cubicBezTo>
                  <a:pt x="746106" y="437565"/>
                  <a:pt x="734886" y="464679"/>
                  <a:pt x="724602" y="490858"/>
                </a:cubicBezTo>
                <a:cubicBezTo>
                  <a:pt x="714318" y="517037"/>
                  <a:pt x="680659" y="533867"/>
                  <a:pt x="668504" y="552566"/>
                </a:cubicBezTo>
                <a:cubicBezTo>
                  <a:pt x="656349" y="571265"/>
                  <a:pt x="673178" y="578746"/>
                  <a:pt x="651674" y="603055"/>
                </a:cubicBezTo>
                <a:cubicBezTo>
                  <a:pt x="630170" y="627364"/>
                  <a:pt x="600251" y="682528"/>
                  <a:pt x="539478" y="698422"/>
                </a:cubicBezTo>
                <a:cubicBezTo>
                  <a:pt x="478705" y="714316"/>
                  <a:pt x="335654" y="706837"/>
                  <a:pt x="287036" y="698422"/>
                </a:cubicBezTo>
                <a:cubicBezTo>
                  <a:pt x="238418" y="690007"/>
                  <a:pt x="270206" y="663828"/>
                  <a:pt x="247767" y="647933"/>
                </a:cubicBezTo>
                <a:cubicBezTo>
                  <a:pt x="225328" y="632038"/>
                  <a:pt x="175774" y="627364"/>
                  <a:pt x="152400" y="603055"/>
                </a:cubicBezTo>
                <a:cubicBezTo>
                  <a:pt x="129026" y="578746"/>
                  <a:pt x="129026" y="531062"/>
                  <a:pt x="107522" y="502078"/>
                </a:cubicBezTo>
                <a:cubicBezTo>
                  <a:pt x="86018" y="473094"/>
                  <a:pt x="35530" y="462809"/>
                  <a:pt x="23375" y="429150"/>
                </a:cubicBezTo>
                <a:cubicBezTo>
                  <a:pt x="11220" y="395491"/>
                  <a:pt x="34594" y="330044"/>
                  <a:pt x="34594" y="300125"/>
                </a:cubicBezTo>
                <a:cubicBezTo>
                  <a:pt x="34594" y="270206"/>
                  <a:pt x="28985" y="270205"/>
                  <a:pt x="23375" y="249636"/>
                </a:cubicBezTo>
                <a:cubicBezTo>
                  <a:pt x="17765" y="229067"/>
                  <a:pt x="0" y="198213"/>
                  <a:pt x="935" y="176709"/>
                </a:cubicBezTo>
                <a:cubicBezTo>
                  <a:pt x="1870" y="155205"/>
                  <a:pt x="8416" y="146789"/>
                  <a:pt x="28985" y="120610"/>
                </a:cubicBezTo>
                <a:cubicBezTo>
                  <a:pt x="49554" y="94431"/>
                  <a:pt x="87887" y="39268"/>
                  <a:pt x="124351" y="19634"/>
                </a:cubicBezTo>
                <a:cubicBezTo>
                  <a:pt x="160815" y="0"/>
                  <a:pt x="202889" y="16829"/>
                  <a:pt x="236548" y="25244"/>
                </a:cubicBezTo>
                <a:close/>
              </a:path>
            </a:pathLst>
          </a:custGeom>
          <a:solidFill>
            <a:schemeClr val="bg1">
              <a:alpha val="59000"/>
            </a:schemeClr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Figura a mano libera 40"/>
          <p:cNvSpPr/>
          <p:nvPr/>
        </p:nvSpPr>
        <p:spPr>
          <a:xfrm>
            <a:off x="6142748" y="4329843"/>
            <a:ext cx="1329527" cy="1189281"/>
          </a:xfrm>
          <a:custGeom>
            <a:avLst/>
            <a:gdLst>
              <a:gd name="connsiteX0" fmla="*/ 577812 w 1329527"/>
              <a:gd name="connsiteY0" fmla="*/ 23374 h 1189281"/>
              <a:gd name="connsiteX1" fmla="*/ 869522 w 1329527"/>
              <a:gd name="connsiteY1" fmla="*/ 152400 h 1189281"/>
              <a:gd name="connsiteX2" fmla="*/ 1082695 w 1329527"/>
              <a:gd name="connsiteY2" fmla="*/ 337524 h 1189281"/>
              <a:gd name="connsiteX3" fmla="*/ 1245380 w 1329527"/>
              <a:gd name="connsiteY3" fmla="*/ 539477 h 1189281"/>
              <a:gd name="connsiteX4" fmla="*/ 1318307 w 1329527"/>
              <a:gd name="connsiteY4" fmla="*/ 707772 h 1189281"/>
              <a:gd name="connsiteX5" fmla="*/ 1312697 w 1329527"/>
              <a:gd name="connsiteY5" fmla="*/ 836797 h 1189281"/>
              <a:gd name="connsiteX6" fmla="*/ 1217331 w 1329527"/>
              <a:gd name="connsiteY6" fmla="*/ 988263 h 1189281"/>
              <a:gd name="connsiteX7" fmla="*/ 981718 w 1329527"/>
              <a:gd name="connsiteY7" fmla="*/ 1156557 h 1189281"/>
              <a:gd name="connsiteX8" fmla="*/ 661959 w 1329527"/>
              <a:gd name="connsiteY8" fmla="*/ 1178996 h 1189281"/>
              <a:gd name="connsiteX9" fmla="*/ 392688 w 1329527"/>
              <a:gd name="connsiteY9" fmla="*/ 1094849 h 1189281"/>
              <a:gd name="connsiteX10" fmla="*/ 269272 w 1329527"/>
              <a:gd name="connsiteY10" fmla="*/ 982653 h 1189281"/>
              <a:gd name="connsiteX11" fmla="*/ 201954 w 1329527"/>
              <a:gd name="connsiteY11" fmla="*/ 937774 h 1189281"/>
              <a:gd name="connsiteX12" fmla="*/ 117807 w 1329527"/>
              <a:gd name="connsiteY12" fmla="*/ 791919 h 1189281"/>
              <a:gd name="connsiteX13" fmla="*/ 78538 w 1329527"/>
              <a:gd name="connsiteY13" fmla="*/ 595575 h 1189281"/>
              <a:gd name="connsiteX14" fmla="*/ 39269 w 1329527"/>
              <a:gd name="connsiteY14" fmla="*/ 438501 h 1189281"/>
              <a:gd name="connsiteX15" fmla="*/ 5610 w 1329527"/>
              <a:gd name="connsiteY15" fmla="*/ 343134 h 1189281"/>
              <a:gd name="connsiteX16" fmla="*/ 72928 w 1329527"/>
              <a:gd name="connsiteY16" fmla="*/ 197278 h 1189281"/>
              <a:gd name="connsiteX17" fmla="*/ 263662 w 1329527"/>
              <a:gd name="connsiteY17" fmla="*/ 57033 h 1189281"/>
              <a:gd name="connsiteX18" fmla="*/ 516104 w 1329527"/>
              <a:gd name="connsiteY18" fmla="*/ 12155 h 1189281"/>
              <a:gd name="connsiteX19" fmla="*/ 577812 w 1329527"/>
              <a:gd name="connsiteY19" fmla="*/ 23374 h 1189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29527" h="1189281">
                <a:moveTo>
                  <a:pt x="577812" y="23374"/>
                </a:moveTo>
                <a:cubicBezTo>
                  <a:pt x="636715" y="46748"/>
                  <a:pt x="785375" y="100042"/>
                  <a:pt x="869522" y="152400"/>
                </a:cubicBezTo>
                <a:cubicBezTo>
                  <a:pt x="953669" y="204758"/>
                  <a:pt x="1020052" y="273011"/>
                  <a:pt x="1082695" y="337524"/>
                </a:cubicBezTo>
                <a:cubicBezTo>
                  <a:pt x="1145338" y="402037"/>
                  <a:pt x="1206111" y="477769"/>
                  <a:pt x="1245380" y="539477"/>
                </a:cubicBezTo>
                <a:cubicBezTo>
                  <a:pt x="1284649" y="601185"/>
                  <a:pt x="1307088" y="658219"/>
                  <a:pt x="1318307" y="707772"/>
                </a:cubicBezTo>
                <a:cubicBezTo>
                  <a:pt x="1329527" y="757325"/>
                  <a:pt x="1329526" y="790049"/>
                  <a:pt x="1312697" y="836797"/>
                </a:cubicBezTo>
                <a:cubicBezTo>
                  <a:pt x="1295868" y="883545"/>
                  <a:pt x="1272494" y="934970"/>
                  <a:pt x="1217331" y="988263"/>
                </a:cubicBezTo>
                <a:cubicBezTo>
                  <a:pt x="1162168" y="1041556"/>
                  <a:pt x="1074280" y="1124768"/>
                  <a:pt x="981718" y="1156557"/>
                </a:cubicBezTo>
                <a:cubicBezTo>
                  <a:pt x="889156" y="1188346"/>
                  <a:pt x="760131" y="1189281"/>
                  <a:pt x="661959" y="1178996"/>
                </a:cubicBezTo>
                <a:cubicBezTo>
                  <a:pt x="563787" y="1168711"/>
                  <a:pt x="458136" y="1127573"/>
                  <a:pt x="392688" y="1094849"/>
                </a:cubicBezTo>
                <a:cubicBezTo>
                  <a:pt x="327240" y="1062125"/>
                  <a:pt x="301061" y="1008832"/>
                  <a:pt x="269272" y="982653"/>
                </a:cubicBezTo>
                <a:cubicBezTo>
                  <a:pt x="237483" y="956474"/>
                  <a:pt x="227198" y="969563"/>
                  <a:pt x="201954" y="937774"/>
                </a:cubicBezTo>
                <a:cubicBezTo>
                  <a:pt x="176710" y="905985"/>
                  <a:pt x="138376" y="848952"/>
                  <a:pt x="117807" y="791919"/>
                </a:cubicBezTo>
                <a:cubicBezTo>
                  <a:pt x="97238" y="734886"/>
                  <a:pt x="91628" y="654478"/>
                  <a:pt x="78538" y="595575"/>
                </a:cubicBezTo>
                <a:cubicBezTo>
                  <a:pt x="65448" y="536672"/>
                  <a:pt x="51424" y="480575"/>
                  <a:pt x="39269" y="438501"/>
                </a:cubicBezTo>
                <a:cubicBezTo>
                  <a:pt x="27114" y="396428"/>
                  <a:pt x="0" y="383338"/>
                  <a:pt x="5610" y="343134"/>
                </a:cubicBezTo>
                <a:cubicBezTo>
                  <a:pt x="11220" y="302930"/>
                  <a:pt x="29919" y="244962"/>
                  <a:pt x="72928" y="197278"/>
                </a:cubicBezTo>
                <a:cubicBezTo>
                  <a:pt x="115937" y="149595"/>
                  <a:pt x="189799" y="87887"/>
                  <a:pt x="263662" y="57033"/>
                </a:cubicBezTo>
                <a:cubicBezTo>
                  <a:pt x="337525" y="26179"/>
                  <a:pt x="464681" y="15895"/>
                  <a:pt x="516104" y="12155"/>
                </a:cubicBezTo>
                <a:cubicBezTo>
                  <a:pt x="567527" y="8415"/>
                  <a:pt x="518909" y="0"/>
                  <a:pt x="577812" y="23374"/>
                </a:cubicBezTo>
                <a:close/>
              </a:path>
            </a:pathLst>
          </a:custGeom>
          <a:noFill/>
          <a:ln w="603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" name="Figura a mano libera 41"/>
          <p:cNvSpPr/>
          <p:nvPr/>
        </p:nvSpPr>
        <p:spPr>
          <a:xfrm>
            <a:off x="2747169" y="4929188"/>
            <a:ext cx="823119" cy="927100"/>
          </a:xfrm>
          <a:custGeom>
            <a:avLst/>
            <a:gdLst>
              <a:gd name="connsiteX0" fmla="*/ 538956 w 823119"/>
              <a:gd name="connsiteY0" fmla="*/ 28575 h 927100"/>
              <a:gd name="connsiteX1" fmla="*/ 658019 w 823119"/>
              <a:gd name="connsiteY1" fmla="*/ 95250 h 927100"/>
              <a:gd name="connsiteX2" fmla="*/ 724694 w 823119"/>
              <a:gd name="connsiteY2" fmla="*/ 228600 h 927100"/>
              <a:gd name="connsiteX3" fmla="*/ 729456 w 823119"/>
              <a:gd name="connsiteY3" fmla="*/ 390525 h 927100"/>
              <a:gd name="connsiteX4" fmla="*/ 791369 w 823119"/>
              <a:gd name="connsiteY4" fmla="*/ 447675 h 927100"/>
              <a:gd name="connsiteX5" fmla="*/ 815181 w 823119"/>
              <a:gd name="connsiteY5" fmla="*/ 581025 h 927100"/>
              <a:gd name="connsiteX6" fmla="*/ 743744 w 823119"/>
              <a:gd name="connsiteY6" fmla="*/ 747712 h 927100"/>
              <a:gd name="connsiteX7" fmla="*/ 638969 w 823119"/>
              <a:gd name="connsiteY7" fmla="*/ 809625 h 927100"/>
              <a:gd name="connsiteX8" fmla="*/ 605631 w 823119"/>
              <a:gd name="connsiteY8" fmla="*/ 847725 h 927100"/>
              <a:gd name="connsiteX9" fmla="*/ 491331 w 823119"/>
              <a:gd name="connsiteY9" fmla="*/ 904875 h 927100"/>
              <a:gd name="connsiteX10" fmla="*/ 315119 w 823119"/>
              <a:gd name="connsiteY10" fmla="*/ 914400 h 927100"/>
              <a:gd name="connsiteX11" fmla="*/ 196056 w 823119"/>
              <a:gd name="connsiteY11" fmla="*/ 828675 h 927100"/>
              <a:gd name="connsiteX12" fmla="*/ 129381 w 823119"/>
              <a:gd name="connsiteY12" fmla="*/ 757237 h 927100"/>
              <a:gd name="connsiteX13" fmla="*/ 138906 w 823119"/>
              <a:gd name="connsiteY13" fmla="*/ 595312 h 927100"/>
              <a:gd name="connsiteX14" fmla="*/ 110331 w 823119"/>
              <a:gd name="connsiteY14" fmla="*/ 595312 h 927100"/>
              <a:gd name="connsiteX15" fmla="*/ 24606 w 823119"/>
              <a:gd name="connsiteY15" fmla="*/ 466725 h 927100"/>
              <a:gd name="connsiteX16" fmla="*/ 29369 w 823119"/>
              <a:gd name="connsiteY16" fmla="*/ 390525 h 927100"/>
              <a:gd name="connsiteX17" fmla="*/ 15081 w 823119"/>
              <a:gd name="connsiteY17" fmla="*/ 309562 h 927100"/>
              <a:gd name="connsiteX18" fmla="*/ 119856 w 823119"/>
              <a:gd name="connsiteY18" fmla="*/ 114300 h 927100"/>
              <a:gd name="connsiteX19" fmla="*/ 334169 w 823119"/>
              <a:gd name="connsiteY19" fmla="*/ 14287 h 927100"/>
              <a:gd name="connsiteX20" fmla="*/ 538956 w 823119"/>
              <a:gd name="connsiteY20" fmla="*/ 28575 h 927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23119" h="927100">
                <a:moveTo>
                  <a:pt x="538956" y="28575"/>
                </a:moveTo>
                <a:cubicBezTo>
                  <a:pt x="592931" y="42069"/>
                  <a:pt x="627063" y="61913"/>
                  <a:pt x="658019" y="95250"/>
                </a:cubicBezTo>
                <a:cubicBezTo>
                  <a:pt x="688975" y="128587"/>
                  <a:pt x="712788" y="179388"/>
                  <a:pt x="724694" y="228600"/>
                </a:cubicBezTo>
                <a:cubicBezTo>
                  <a:pt x="736600" y="277813"/>
                  <a:pt x="718344" y="354013"/>
                  <a:pt x="729456" y="390525"/>
                </a:cubicBezTo>
                <a:cubicBezTo>
                  <a:pt x="740568" y="427037"/>
                  <a:pt x="777082" y="415925"/>
                  <a:pt x="791369" y="447675"/>
                </a:cubicBezTo>
                <a:cubicBezTo>
                  <a:pt x="805657" y="479425"/>
                  <a:pt x="823119" y="531019"/>
                  <a:pt x="815181" y="581025"/>
                </a:cubicBezTo>
                <a:cubicBezTo>
                  <a:pt x="807243" y="631031"/>
                  <a:pt x="773113" y="709612"/>
                  <a:pt x="743744" y="747712"/>
                </a:cubicBezTo>
                <a:cubicBezTo>
                  <a:pt x="714375" y="785812"/>
                  <a:pt x="661988" y="792956"/>
                  <a:pt x="638969" y="809625"/>
                </a:cubicBezTo>
                <a:cubicBezTo>
                  <a:pt x="615950" y="826294"/>
                  <a:pt x="630237" y="831850"/>
                  <a:pt x="605631" y="847725"/>
                </a:cubicBezTo>
                <a:cubicBezTo>
                  <a:pt x="581025" y="863600"/>
                  <a:pt x="539750" y="893763"/>
                  <a:pt x="491331" y="904875"/>
                </a:cubicBezTo>
                <a:cubicBezTo>
                  <a:pt x="442912" y="915987"/>
                  <a:pt x="364331" y="927100"/>
                  <a:pt x="315119" y="914400"/>
                </a:cubicBezTo>
                <a:cubicBezTo>
                  <a:pt x="265907" y="901700"/>
                  <a:pt x="227012" y="854869"/>
                  <a:pt x="196056" y="828675"/>
                </a:cubicBezTo>
                <a:cubicBezTo>
                  <a:pt x="165100" y="802481"/>
                  <a:pt x="138906" y="796131"/>
                  <a:pt x="129381" y="757237"/>
                </a:cubicBezTo>
                <a:cubicBezTo>
                  <a:pt x="119856" y="718343"/>
                  <a:pt x="142081" y="622300"/>
                  <a:pt x="138906" y="595312"/>
                </a:cubicBezTo>
                <a:cubicBezTo>
                  <a:pt x="135731" y="568324"/>
                  <a:pt x="129381" y="616743"/>
                  <a:pt x="110331" y="595312"/>
                </a:cubicBezTo>
                <a:cubicBezTo>
                  <a:pt x="91281" y="573881"/>
                  <a:pt x="38100" y="500856"/>
                  <a:pt x="24606" y="466725"/>
                </a:cubicBezTo>
                <a:cubicBezTo>
                  <a:pt x="11112" y="432594"/>
                  <a:pt x="30957" y="416719"/>
                  <a:pt x="29369" y="390525"/>
                </a:cubicBezTo>
                <a:cubicBezTo>
                  <a:pt x="27782" y="364331"/>
                  <a:pt x="0" y="355600"/>
                  <a:pt x="15081" y="309562"/>
                </a:cubicBezTo>
                <a:cubicBezTo>
                  <a:pt x="30162" y="263525"/>
                  <a:pt x="66675" y="163512"/>
                  <a:pt x="119856" y="114300"/>
                </a:cubicBezTo>
                <a:cubicBezTo>
                  <a:pt x="173037" y="65088"/>
                  <a:pt x="266700" y="28574"/>
                  <a:pt x="334169" y="14287"/>
                </a:cubicBezTo>
                <a:cubicBezTo>
                  <a:pt x="401638" y="0"/>
                  <a:pt x="484981" y="15081"/>
                  <a:pt x="538956" y="28575"/>
                </a:cubicBezTo>
                <a:close/>
              </a:path>
            </a:pathLst>
          </a:custGeom>
          <a:solidFill>
            <a:srgbClr val="33CC33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8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8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animBg="1"/>
      <p:bldP spid="147" grpId="0"/>
      <p:bldP spid="148" grpId="0" animBg="1"/>
      <p:bldP spid="37" grpId="0" animBg="1"/>
      <p:bldP spid="39" grpId="0" animBg="1"/>
      <p:bldP spid="41" grpId="0" animBg="1"/>
      <p:bldP spid="42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57242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Comparison between </a:t>
            </a:r>
            <a:r>
              <a:rPr lang="en-US" sz="2200" b="1" dirty="0" smtClean="0">
                <a:solidFill>
                  <a:srgbClr val="008000"/>
                </a:solidFill>
                <a:latin typeface="Garamond" pitchFamily="18" charset="0"/>
              </a:rPr>
              <a:t>elastic</a:t>
            </a:r>
            <a:r>
              <a:rPr lang="en-US" sz="2200" dirty="0" smtClean="0">
                <a:latin typeface="Garamond" pitchFamily="18" charset="0"/>
              </a:rPr>
              <a:t> and </a:t>
            </a:r>
            <a:r>
              <a:rPr lang="en-US" sz="2200" b="1" dirty="0" smtClean="0">
                <a:solidFill>
                  <a:srgbClr val="FF0000"/>
                </a:solidFill>
                <a:latin typeface="Garamond" pitchFamily="18" charset="0"/>
              </a:rPr>
              <a:t>inelastic</a:t>
            </a:r>
            <a:r>
              <a:rPr lang="en-US" sz="2200" dirty="0" smtClean="0">
                <a:latin typeface="Garamond" pitchFamily="18" charset="0"/>
              </a:rPr>
              <a:t> mean responses in terms of </a:t>
            </a:r>
            <a:r>
              <a:rPr lang="en-US" sz="2200" b="1" dirty="0" smtClean="0">
                <a:latin typeface="Garamond" pitchFamily="18" charset="0"/>
              </a:rPr>
              <a:t>base shear</a:t>
            </a:r>
            <a:endParaRPr lang="en-US" sz="2200" b="1" dirty="0" smtClean="0">
              <a:solidFill>
                <a:srgbClr val="FF0000"/>
              </a:solidFill>
              <a:latin typeface="Garamond" pitchFamily="18" charset="0"/>
            </a:endParaRPr>
          </a:p>
        </p:txBody>
      </p:sp>
      <p:sp>
        <p:nvSpPr>
          <p:cNvPr id="91178" name="Rectangle 4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1226" name="Rectangle 9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40" name="Immagine 39"/>
          <p:cNvPicPr/>
          <p:nvPr/>
        </p:nvPicPr>
        <p:blipFill>
          <a:blip r:embed="rId3"/>
          <a:srcRect l="14478" r="14478"/>
          <a:stretch>
            <a:fillRect/>
          </a:stretch>
        </p:blipFill>
        <p:spPr bwMode="auto">
          <a:xfrm>
            <a:off x="2214546" y="1928802"/>
            <a:ext cx="2520000" cy="23180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" name="Immagine 40"/>
          <p:cNvPicPr/>
          <p:nvPr/>
        </p:nvPicPr>
        <p:blipFill>
          <a:blip r:embed="rId4"/>
          <a:srcRect l="14478" r="14478"/>
          <a:stretch>
            <a:fillRect/>
          </a:stretch>
        </p:blipFill>
        <p:spPr bwMode="auto">
          <a:xfrm>
            <a:off x="5123834" y="1928802"/>
            <a:ext cx="2520000" cy="23180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Immagine 41"/>
          <p:cNvPicPr/>
          <p:nvPr/>
        </p:nvPicPr>
        <p:blipFill>
          <a:blip r:embed="rId5"/>
          <a:srcRect l="14478" r="14478"/>
          <a:stretch>
            <a:fillRect/>
          </a:stretch>
        </p:blipFill>
        <p:spPr bwMode="auto">
          <a:xfrm>
            <a:off x="2214546" y="4357694"/>
            <a:ext cx="2520000" cy="23180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3" name="Immagine 42"/>
          <p:cNvPicPr/>
          <p:nvPr/>
        </p:nvPicPr>
        <p:blipFill>
          <a:blip r:embed="rId6"/>
          <a:srcRect l="14478" r="14478"/>
          <a:stretch>
            <a:fillRect/>
          </a:stretch>
        </p:blipFill>
        <p:spPr bwMode="auto">
          <a:xfrm>
            <a:off x="5123834" y="4357694"/>
            <a:ext cx="2520000" cy="23180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4" name="Freccia a destra 43"/>
          <p:cNvSpPr/>
          <p:nvPr/>
        </p:nvSpPr>
        <p:spPr>
          <a:xfrm>
            <a:off x="4786314" y="5143512"/>
            <a:ext cx="216000" cy="714380"/>
          </a:xfrm>
          <a:prstGeom prst="rightArrow">
            <a:avLst/>
          </a:prstGeom>
          <a:solidFill>
            <a:srgbClr val="33CC33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Freccia a destra 44"/>
          <p:cNvSpPr/>
          <p:nvPr/>
        </p:nvSpPr>
        <p:spPr>
          <a:xfrm rot="5400000">
            <a:off x="4475138" y="3740176"/>
            <a:ext cx="336600" cy="714380"/>
          </a:xfrm>
          <a:prstGeom prst="rightArrow">
            <a:avLst/>
          </a:prstGeom>
          <a:solidFill>
            <a:srgbClr val="33CC33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AutoShape 29"/>
          <p:cNvSpPr>
            <a:spLocks noChangeArrowheads="1"/>
          </p:cNvSpPr>
          <p:nvPr/>
        </p:nvSpPr>
        <p:spPr bwMode="auto">
          <a:xfrm>
            <a:off x="4643438" y="2817562"/>
            <a:ext cx="540000" cy="540000"/>
          </a:xfrm>
          <a:prstGeom prst="plus">
            <a:avLst>
              <a:gd name="adj" fmla="val 36897"/>
            </a:avLst>
          </a:prstGeom>
          <a:solidFill>
            <a:srgbClr val="33CC33"/>
          </a:solidFill>
          <a:ln w="15875">
            <a:solidFill>
              <a:schemeClr val="tx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ttangolo 34"/>
          <p:cNvSpPr/>
          <p:nvPr/>
        </p:nvSpPr>
        <p:spPr>
          <a:xfrm>
            <a:off x="3438000" y="2808000"/>
            <a:ext cx="3456000" cy="27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572428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latin typeface="Garamond" pitchFamily="18" charset="0"/>
              </a:rPr>
              <a:t>Mean response </a:t>
            </a:r>
            <a:r>
              <a:rPr lang="en-US" sz="2200" dirty="0" smtClean="0">
                <a:latin typeface="Garamond" pitchFamily="18" charset="0"/>
              </a:rPr>
              <a:t>in terms of </a:t>
            </a:r>
            <a:r>
              <a:rPr lang="en-US" sz="2200" b="1" dirty="0" smtClean="0">
                <a:latin typeface="Garamond" pitchFamily="18" charset="0"/>
              </a:rPr>
              <a:t>displacement</a:t>
            </a:r>
            <a:r>
              <a:rPr lang="en-US" sz="2200" dirty="0" smtClean="0">
                <a:latin typeface="Garamond" pitchFamily="18" charset="0"/>
              </a:rPr>
              <a:t> for </a:t>
            </a:r>
            <a:r>
              <a:rPr lang="en-US" sz="2200" b="1" dirty="0" smtClean="0">
                <a:solidFill>
                  <a:srgbClr val="008000"/>
                </a:solidFill>
                <a:latin typeface="Garamond" pitchFamily="18" charset="0"/>
              </a:rPr>
              <a:t>elastic behavior </a:t>
            </a:r>
          </a:p>
        </p:txBody>
      </p:sp>
      <p:sp>
        <p:nvSpPr>
          <p:cNvPr id="91178" name="Rectangle 4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1226" name="Rectangle 9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10" name="Immagine 109"/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3931200" y="3024000"/>
            <a:ext cx="2520000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2" name="Immagine 111"/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2160000" y="1620000"/>
            <a:ext cx="2520000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Immagine 112"/>
          <p:cNvPicPr/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2160000" y="4428000"/>
            <a:ext cx="2520000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4" name="Immagine 113"/>
          <p:cNvPicPr/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5688000" y="1620000"/>
            <a:ext cx="2520000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5" name="Immagine 114"/>
          <p:cNvPicPr/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5688000" y="4428000"/>
            <a:ext cx="2520000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" name="Ovale 35"/>
          <p:cNvSpPr/>
          <p:nvPr/>
        </p:nvSpPr>
        <p:spPr>
          <a:xfrm>
            <a:off x="3258000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7" name="Ovale 36"/>
          <p:cNvSpPr/>
          <p:nvPr/>
        </p:nvSpPr>
        <p:spPr>
          <a:xfrm>
            <a:off x="3258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8" name="Ovale 37"/>
          <p:cNvSpPr/>
          <p:nvPr/>
        </p:nvSpPr>
        <p:spPr>
          <a:xfrm>
            <a:off x="6786578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9" name="Ovale 38"/>
          <p:cNvSpPr/>
          <p:nvPr/>
        </p:nvSpPr>
        <p:spPr>
          <a:xfrm>
            <a:off x="6786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0" name="Ovale 39"/>
          <p:cNvSpPr/>
          <p:nvPr/>
        </p:nvSpPr>
        <p:spPr>
          <a:xfrm>
            <a:off x="5004000" y="3999600"/>
            <a:ext cx="360000" cy="36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ttangolo 39"/>
          <p:cNvSpPr/>
          <p:nvPr/>
        </p:nvSpPr>
        <p:spPr>
          <a:xfrm>
            <a:off x="3438000" y="2808000"/>
            <a:ext cx="3456000" cy="27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572428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latin typeface="Garamond" pitchFamily="18" charset="0"/>
              </a:rPr>
              <a:t>Mean response </a:t>
            </a:r>
            <a:r>
              <a:rPr lang="en-US" sz="2200" dirty="0" smtClean="0">
                <a:latin typeface="Garamond" pitchFamily="18" charset="0"/>
              </a:rPr>
              <a:t>in terms of </a:t>
            </a:r>
            <a:r>
              <a:rPr lang="en-US" sz="2200" b="1" dirty="0" smtClean="0">
                <a:latin typeface="Garamond" pitchFamily="18" charset="0"/>
              </a:rPr>
              <a:t>displacement</a:t>
            </a:r>
            <a:r>
              <a:rPr lang="en-US" sz="2200" dirty="0" smtClean="0">
                <a:latin typeface="Garamond" pitchFamily="18" charset="0"/>
              </a:rPr>
              <a:t> for </a:t>
            </a:r>
            <a:r>
              <a:rPr lang="en-US" sz="2200" b="1" dirty="0" smtClean="0">
                <a:solidFill>
                  <a:srgbClr val="FF0000"/>
                </a:solidFill>
                <a:latin typeface="Garamond" pitchFamily="18" charset="0"/>
              </a:rPr>
              <a:t>inelastic behavior </a:t>
            </a:r>
          </a:p>
        </p:txBody>
      </p:sp>
      <p:sp>
        <p:nvSpPr>
          <p:cNvPr id="91178" name="Rectangle 4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1226" name="Rectangle 9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35" name="Immagine 34"/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3931200" y="3024000"/>
            <a:ext cx="2520000" cy="2266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Immagine 35"/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2160000" y="1620000"/>
            <a:ext cx="2520000" cy="2266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Immagine 36"/>
          <p:cNvPicPr/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2160000" y="4428000"/>
            <a:ext cx="2520000" cy="2266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Immagine 37"/>
          <p:cNvPicPr/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5688000" y="1620000"/>
            <a:ext cx="2520000" cy="2266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Immagine 38"/>
          <p:cNvPicPr/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5688000" y="4428000"/>
            <a:ext cx="2520000" cy="2266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Ovale 40"/>
          <p:cNvSpPr/>
          <p:nvPr/>
        </p:nvSpPr>
        <p:spPr>
          <a:xfrm>
            <a:off x="3258000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2" name="Ovale 41"/>
          <p:cNvSpPr/>
          <p:nvPr/>
        </p:nvSpPr>
        <p:spPr>
          <a:xfrm>
            <a:off x="3258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3" name="Ovale 42"/>
          <p:cNvSpPr/>
          <p:nvPr/>
        </p:nvSpPr>
        <p:spPr>
          <a:xfrm>
            <a:off x="6786578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4" name="Ovale 43"/>
          <p:cNvSpPr/>
          <p:nvPr/>
        </p:nvSpPr>
        <p:spPr>
          <a:xfrm>
            <a:off x="6786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5" name="Ovale 44"/>
          <p:cNvSpPr/>
          <p:nvPr/>
        </p:nvSpPr>
        <p:spPr>
          <a:xfrm>
            <a:off x="5004000" y="3999600"/>
            <a:ext cx="360000" cy="36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ttangolo 44"/>
          <p:cNvSpPr/>
          <p:nvPr/>
        </p:nvSpPr>
        <p:spPr>
          <a:xfrm>
            <a:off x="3438000" y="2808000"/>
            <a:ext cx="3456000" cy="27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2100" name="Picture 4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2160000" y="4428000"/>
            <a:ext cx="2519393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2101" name="Picture 5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5688000" y="4429132"/>
            <a:ext cx="2520000" cy="2268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2102" name="Picture 6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2160000" y="1620000"/>
            <a:ext cx="2519392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2103" name="Picture 7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5688000" y="1620000"/>
            <a:ext cx="2520000" cy="2268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2104" name="Picture 8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3931200" y="3024000"/>
            <a:ext cx="2520000" cy="2268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71527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Comparison between </a:t>
            </a:r>
            <a:r>
              <a:rPr lang="en-US" sz="2200" b="1" dirty="0" smtClean="0">
                <a:solidFill>
                  <a:srgbClr val="008000"/>
                </a:solidFill>
                <a:latin typeface="Garamond" pitchFamily="18" charset="0"/>
              </a:rPr>
              <a:t>elastic</a:t>
            </a:r>
            <a:r>
              <a:rPr lang="en-US" sz="2200" dirty="0" smtClean="0">
                <a:latin typeface="Garamond" pitchFamily="18" charset="0"/>
              </a:rPr>
              <a:t> and </a:t>
            </a:r>
            <a:r>
              <a:rPr lang="en-US" sz="2200" b="1" dirty="0" smtClean="0">
                <a:solidFill>
                  <a:srgbClr val="FF0000"/>
                </a:solidFill>
                <a:latin typeface="Garamond" pitchFamily="18" charset="0"/>
              </a:rPr>
              <a:t>inelastic</a:t>
            </a:r>
            <a:r>
              <a:rPr lang="en-US" sz="2200" dirty="0" smtClean="0">
                <a:latin typeface="Garamond" pitchFamily="18" charset="0"/>
              </a:rPr>
              <a:t> mean responses (</a:t>
            </a:r>
            <a:r>
              <a:rPr lang="en-US" sz="2200" b="1" dirty="0" err="1" smtClean="0">
                <a:latin typeface="Garamond" pitchFamily="18" charset="0"/>
              </a:rPr>
              <a:t>displ</a:t>
            </a:r>
            <a:r>
              <a:rPr lang="en-US" sz="2200" dirty="0" smtClean="0">
                <a:latin typeface="Garamond" pitchFamily="18" charset="0"/>
              </a:rPr>
              <a:t>.)</a:t>
            </a:r>
            <a:endParaRPr lang="en-US" sz="2200" dirty="0" smtClean="0">
              <a:solidFill>
                <a:srgbClr val="FF0000"/>
              </a:solidFill>
              <a:latin typeface="Garamond" pitchFamily="18" charset="0"/>
            </a:endParaRPr>
          </a:p>
        </p:txBody>
      </p:sp>
      <p:sp>
        <p:nvSpPr>
          <p:cNvPr id="91178" name="Rectangle 4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1226" name="Rectangle 9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6" name="Ovale 45"/>
          <p:cNvSpPr/>
          <p:nvPr/>
        </p:nvSpPr>
        <p:spPr>
          <a:xfrm>
            <a:off x="3258000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8" name="Ovale 47"/>
          <p:cNvSpPr/>
          <p:nvPr/>
        </p:nvSpPr>
        <p:spPr>
          <a:xfrm>
            <a:off x="3258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9" name="Ovale 48"/>
          <p:cNvSpPr/>
          <p:nvPr/>
        </p:nvSpPr>
        <p:spPr>
          <a:xfrm>
            <a:off x="6786578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0" name="Ovale 49"/>
          <p:cNvSpPr/>
          <p:nvPr/>
        </p:nvSpPr>
        <p:spPr>
          <a:xfrm>
            <a:off x="6786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1" name="Ovale 50"/>
          <p:cNvSpPr/>
          <p:nvPr/>
        </p:nvSpPr>
        <p:spPr>
          <a:xfrm>
            <a:off x="5004000" y="3999600"/>
            <a:ext cx="360000" cy="36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ttangolo 108"/>
          <p:cNvSpPr/>
          <p:nvPr/>
        </p:nvSpPr>
        <p:spPr>
          <a:xfrm>
            <a:off x="3438000" y="2808000"/>
            <a:ext cx="3456000" cy="27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572428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latin typeface="Garamond" pitchFamily="18" charset="0"/>
              </a:rPr>
              <a:t>Ratio</a:t>
            </a:r>
            <a:r>
              <a:rPr lang="en-US" sz="2200" dirty="0" smtClean="0">
                <a:latin typeface="Garamond" pitchFamily="18" charset="0"/>
              </a:rPr>
              <a:t> of inelastic and elastic mean </a:t>
            </a:r>
            <a:r>
              <a:rPr lang="en-US" sz="2200" b="1" dirty="0" smtClean="0">
                <a:latin typeface="Garamond" pitchFamily="18" charset="0"/>
              </a:rPr>
              <a:t>displacement </a:t>
            </a:r>
            <a:endParaRPr lang="en-US" sz="2200" b="1" dirty="0" smtClean="0">
              <a:solidFill>
                <a:srgbClr val="FF0000"/>
              </a:solidFill>
              <a:latin typeface="Garamond" pitchFamily="18" charset="0"/>
            </a:endParaRPr>
          </a:p>
        </p:txBody>
      </p:sp>
      <p:sp>
        <p:nvSpPr>
          <p:cNvPr id="91178" name="Rectangle 4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1226" name="Rectangle 9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36" name="Immagine 35"/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2160000" y="1620000"/>
            <a:ext cx="2519988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Immagine 36"/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5688000" y="1620000"/>
            <a:ext cx="2519988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Immagine 37"/>
          <p:cNvPicPr/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2160000" y="4428000"/>
            <a:ext cx="2519988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Immagine 38"/>
          <p:cNvPicPr/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5688000" y="4428000"/>
            <a:ext cx="2519988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6" name="Ovale 115"/>
          <p:cNvSpPr/>
          <p:nvPr/>
        </p:nvSpPr>
        <p:spPr>
          <a:xfrm>
            <a:off x="3258000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18" name="Ovale 117"/>
          <p:cNvSpPr/>
          <p:nvPr/>
        </p:nvSpPr>
        <p:spPr>
          <a:xfrm>
            <a:off x="3258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19" name="Ovale 118"/>
          <p:cNvSpPr/>
          <p:nvPr/>
        </p:nvSpPr>
        <p:spPr>
          <a:xfrm>
            <a:off x="6786578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0" name="Ovale 119"/>
          <p:cNvSpPr/>
          <p:nvPr/>
        </p:nvSpPr>
        <p:spPr>
          <a:xfrm>
            <a:off x="6786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35" name="Immagine 34"/>
          <p:cNvPicPr/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78" t="443" r="14478" b="1773"/>
          <a:stretch>
            <a:fillRect/>
          </a:stretch>
        </p:blipFill>
        <p:spPr bwMode="auto">
          <a:xfrm>
            <a:off x="3931200" y="3024000"/>
            <a:ext cx="2519988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2" name="Ovale 121"/>
          <p:cNvSpPr/>
          <p:nvPr/>
        </p:nvSpPr>
        <p:spPr>
          <a:xfrm>
            <a:off x="5004000" y="4000504"/>
            <a:ext cx="360000" cy="36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ttangolo 39"/>
          <p:cNvSpPr/>
          <p:nvPr/>
        </p:nvSpPr>
        <p:spPr>
          <a:xfrm>
            <a:off x="3438000" y="2808000"/>
            <a:ext cx="3456000" cy="27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3123" name="Picture 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678" t="885" r="8678" b="1770"/>
          <a:stretch>
            <a:fillRect/>
          </a:stretch>
        </p:blipFill>
        <p:spPr bwMode="auto">
          <a:xfrm>
            <a:off x="3744000" y="2952000"/>
            <a:ext cx="2950202" cy="24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3124" name="Picture 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687" t="887" r="8687" b="1773"/>
          <a:stretch>
            <a:fillRect/>
          </a:stretch>
        </p:blipFill>
        <p:spPr bwMode="auto">
          <a:xfrm>
            <a:off x="1962000" y="4338000"/>
            <a:ext cx="2949600" cy="24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3125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687" t="887" r="8687" b="1773"/>
          <a:stretch>
            <a:fillRect/>
          </a:stretch>
        </p:blipFill>
        <p:spPr bwMode="auto">
          <a:xfrm>
            <a:off x="5472000" y="4338000"/>
            <a:ext cx="2949600" cy="24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3126" name="Picture 6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687" t="887" r="8687" b="1773"/>
          <a:stretch>
            <a:fillRect/>
          </a:stretch>
        </p:blipFill>
        <p:spPr bwMode="auto">
          <a:xfrm>
            <a:off x="1962000" y="1566000"/>
            <a:ext cx="2949600" cy="24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3127" name="Picture 7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687" t="887" r="8687" b="1773"/>
          <a:stretch>
            <a:fillRect/>
          </a:stretch>
        </p:blipFill>
        <p:spPr bwMode="auto">
          <a:xfrm>
            <a:off x="5472000" y="1566000"/>
            <a:ext cx="2949600" cy="24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1" name="Ovale 40"/>
          <p:cNvSpPr/>
          <p:nvPr/>
        </p:nvSpPr>
        <p:spPr>
          <a:xfrm>
            <a:off x="3258000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2" name="Ovale 41"/>
          <p:cNvSpPr/>
          <p:nvPr/>
        </p:nvSpPr>
        <p:spPr>
          <a:xfrm>
            <a:off x="3258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3" name="Ovale 42"/>
          <p:cNvSpPr/>
          <p:nvPr/>
        </p:nvSpPr>
        <p:spPr>
          <a:xfrm>
            <a:off x="6786578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4" name="Ovale 43"/>
          <p:cNvSpPr/>
          <p:nvPr/>
        </p:nvSpPr>
        <p:spPr>
          <a:xfrm>
            <a:off x="6786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5" name="Ovale 44"/>
          <p:cNvSpPr/>
          <p:nvPr/>
        </p:nvSpPr>
        <p:spPr>
          <a:xfrm>
            <a:off x="5004000" y="3999600"/>
            <a:ext cx="360000" cy="36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71527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Comparison between </a:t>
            </a:r>
            <a:r>
              <a:rPr lang="en-US" sz="2200" b="1" dirty="0" smtClean="0">
                <a:latin typeface="Garamond" pitchFamily="18" charset="0"/>
              </a:rPr>
              <a:t>RHA </a:t>
            </a:r>
            <a:r>
              <a:rPr lang="en-US" sz="2200" dirty="0" smtClean="0">
                <a:latin typeface="Garamond" pitchFamily="18" charset="0"/>
              </a:rPr>
              <a:t>and </a:t>
            </a:r>
            <a:r>
              <a:rPr lang="en-US" sz="2200" b="1" dirty="0" smtClean="0">
                <a:latin typeface="Garamond" pitchFamily="18" charset="0"/>
              </a:rPr>
              <a:t>NLSAs</a:t>
            </a:r>
            <a:r>
              <a:rPr lang="en-US" sz="2200" dirty="0" smtClean="0">
                <a:latin typeface="Garamond" pitchFamily="18" charset="0"/>
              </a:rPr>
              <a:t> responses (</a:t>
            </a:r>
            <a:r>
              <a:rPr lang="en-US" sz="2200" b="1" dirty="0" smtClean="0">
                <a:latin typeface="Garamond" pitchFamily="18" charset="0"/>
              </a:rPr>
              <a:t>displacement</a:t>
            </a:r>
            <a:r>
              <a:rPr lang="en-US" sz="2200" dirty="0" smtClean="0">
                <a:latin typeface="Garamond" pitchFamily="18" charset="0"/>
              </a:rPr>
              <a:t>)</a:t>
            </a:r>
            <a:endParaRPr lang="en-US" sz="2200" dirty="0" smtClean="0">
              <a:solidFill>
                <a:srgbClr val="FF0000"/>
              </a:solidFill>
              <a:latin typeface="Garamond" pitchFamily="18" charset="0"/>
            </a:endParaRPr>
          </a:p>
        </p:txBody>
      </p:sp>
      <p:sp>
        <p:nvSpPr>
          <p:cNvPr id="91178" name="Rectangle 4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1226" name="Rectangle 9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pSp>
        <p:nvGrpSpPr>
          <p:cNvPr id="53" name="Gruppo 52"/>
          <p:cNvGrpSpPr/>
          <p:nvPr/>
        </p:nvGrpSpPr>
        <p:grpSpPr>
          <a:xfrm>
            <a:off x="4572000" y="1647285"/>
            <a:ext cx="1606512" cy="1138773"/>
            <a:chOff x="4680000" y="1647285"/>
            <a:chExt cx="1606512" cy="1138773"/>
          </a:xfrm>
        </p:grpSpPr>
        <p:sp>
          <p:nvSpPr>
            <p:cNvPr id="46" name="CasellaDiTesto 45"/>
            <p:cNvSpPr txBox="1"/>
            <p:nvPr/>
          </p:nvSpPr>
          <p:spPr>
            <a:xfrm>
              <a:off x="5072066" y="1647285"/>
              <a:ext cx="1214446" cy="113877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aramond" pitchFamily="18" charset="0"/>
                </a:rPr>
                <a:t>EC8-N2</a:t>
              </a:r>
            </a:p>
            <a:p>
              <a:r>
                <a:rPr lang="en-US" sz="1700" dirty="0" smtClean="0">
                  <a:latin typeface="Garamond" pitchFamily="18" charset="0"/>
                </a:rPr>
                <a:t>Energy-A</a:t>
              </a:r>
            </a:p>
            <a:p>
              <a:r>
                <a:rPr lang="en-US" sz="1700" dirty="0" smtClean="0">
                  <a:latin typeface="Garamond" pitchFamily="18" charset="0"/>
                </a:rPr>
                <a:t>Energy-B</a:t>
              </a:r>
            </a:p>
            <a:p>
              <a:r>
                <a:rPr lang="en-US" sz="1700" dirty="0" smtClean="0">
                  <a:latin typeface="Garamond" pitchFamily="18" charset="0"/>
                </a:rPr>
                <a:t>RHA</a:t>
              </a:r>
            </a:p>
          </p:txBody>
        </p:sp>
        <p:cxnSp>
          <p:nvCxnSpPr>
            <p:cNvPr id="49" name="Connettore 1 48"/>
            <p:cNvCxnSpPr/>
            <p:nvPr/>
          </p:nvCxnSpPr>
          <p:spPr>
            <a:xfrm rot="10800000">
              <a:off x="4680000" y="1818000"/>
              <a:ext cx="360000" cy="1588"/>
            </a:xfrm>
            <a:prstGeom prst="line">
              <a:avLst/>
            </a:prstGeom>
            <a:ln w="222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/>
          </p:nvCxnSpPr>
          <p:spPr>
            <a:xfrm rot="10800000">
              <a:off x="4680000" y="2076000"/>
              <a:ext cx="360000" cy="1588"/>
            </a:xfrm>
            <a:prstGeom prst="line">
              <a:avLst/>
            </a:prstGeom>
            <a:ln w="22225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/>
          </p:nvCxnSpPr>
          <p:spPr>
            <a:xfrm rot="10800000">
              <a:off x="4680000" y="2334000"/>
              <a:ext cx="360000" cy="1588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/>
          </p:nvCxnSpPr>
          <p:spPr>
            <a:xfrm rot="10800000">
              <a:off x="4680000" y="2592000"/>
              <a:ext cx="360000" cy="1588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ttangolo 34"/>
          <p:cNvSpPr/>
          <p:nvPr/>
        </p:nvSpPr>
        <p:spPr>
          <a:xfrm>
            <a:off x="3438000" y="2808000"/>
            <a:ext cx="3456000" cy="27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4146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687" t="887" r="8687" b="1773"/>
          <a:stretch>
            <a:fillRect/>
          </a:stretch>
        </p:blipFill>
        <p:spPr bwMode="auto">
          <a:xfrm>
            <a:off x="1962000" y="4338000"/>
            <a:ext cx="2948400" cy="24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4147" name="Picture 3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687" t="887" r="8687" b="1773"/>
          <a:stretch>
            <a:fillRect/>
          </a:stretch>
        </p:blipFill>
        <p:spPr bwMode="auto">
          <a:xfrm>
            <a:off x="5472000" y="4338000"/>
            <a:ext cx="2948400" cy="24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4148" name="Picture 4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687" t="887" r="8687" b="1773"/>
          <a:stretch>
            <a:fillRect/>
          </a:stretch>
        </p:blipFill>
        <p:spPr bwMode="auto">
          <a:xfrm>
            <a:off x="1962000" y="1566000"/>
            <a:ext cx="2948400" cy="24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4149" name="Picture 5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687" t="887" r="8687" b="1773"/>
          <a:stretch>
            <a:fillRect/>
          </a:stretch>
        </p:blipFill>
        <p:spPr bwMode="auto">
          <a:xfrm>
            <a:off x="5472000" y="1566000"/>
            <a:ext cx="2948400" cy="24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4150" name="Picture 6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687" t="887" r="8687" b="1773"/>
          <a:stretch>
            <a:fillRect/>
          </a:stretch>
        </p:blipFill>
        <p:spPr bwMode="auto">
          <a:xfrm>
            <a:off x="3744000" y="2952000"/>
            <a:ext cx="2948400" cy="24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715272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Comparison between </a:t>
            </a:r>
            <a:r>
              <a:rPr lang="en-US" sz="2200" b="1" dirty="0" smtClean="0">
                <a:latin typeface="Garamond" pitchFamily="18" charset="0"/>
              </a:rPr>
              <a:t>Max</a:t>
            </a:r>
            <a:r>
              <a:rPr lang="en-US" sz="2200" dirty="0" smtClean="0">
                <a:latin typeface="Garamond" pitchFamily="18" charset="0"/>
              </a:rPr>
              <a:t> </a:t>
            </a:r>
            <a:r>
              <a:rPr lang="en-US" sz="2200" b="1" dirty="0" smtClean="0">
                <a:latin typeface="Garamond" pitchFamily="18" charset="0"/>
              </a:rPr>
              <a:t>RHA </a:t>
            </a:r>
            <a:r>
              <a:rPr lang="en-US" sz="2200" dirty="0" smtClean="0">
                <a:latin typeface="Garamond" pitchFamily="18" charset="0"/>
              </a:rPr>
              <a:t>and </a:t>
            </a:r>
            <a:r>
              <a:rPr lang="en-US" sz="2200" b="1" dirty="0" smtClean="0">
                <a:latin typeface="Garamond" pitchFamily="18" charset="0"/>
              </a:rPr>
              <a:t>NLSAs</a:t>
            </a:r>
            <a:r>
              <a:rPr lang="en-US" sz="2200" dirty="0" smtClean="0">
                <a:latin typeface="Garamond" pitchFamily="18" charset="0"/>
              </a:rPr>
              <a:t> responses (</a:t>
            </a:r>
            <a:r>
              <a:rPr lang="en-US" sz="2200" b="1" dirty="0" err="1" smtClean="0">
                <a:latin typeface="Garamond" pitchFamily="18" charset="0"/>
              </a:rPr>
              <a:t>displac</a:t>
            </a:r>
            <a:r>
              <a:rPr lang="en-US" sz="2200" b="1" dirty="0" smtClean="0">
                <a:latin typeface="Garamond" pitchFamily="18" charset="0"/>
              </a:rPr>
              <a:t>.</a:t>
            </a:r>
            <a:r>
              <a:rPr lang="en-US" sz="2200" dirty="0" smtClean="0">
                <a:latin typeface="Garamond" pitchFamily="18" charset="0"/>
              </a:rPr>
              <a:t>)</a:t>
            </a:r>
            <a:endParaRPr lang="en-US" sz="2200" dirty="0" smtClean="0">
              <a:solidFill>
                <a:srgbClr val="FF0000"/>
              </a:solidFill>
              <a:latin typeface="Garamond" pitchFamily="18" charset="0"/>
            </a:endParaRPr>
          </a:p>
        </p:txBody>
      </p:sp>
      <p:sp>
        <p:nvSpPr>
          <p:cNvPr id="91178" name="Rectangle 4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1226" name="Rectangle 9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6" name="Ovale 35"/>
          <p:cNvSpPr/>
          <p:nvPr/>
        </p:nvSpPr>
        <p:spPr>
          <a:xfrm>
            <a:off x="3258000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7" name="Ovale 36"/>
          <p:cNvSpPr/>
          <p:nvPr/>
        </p:nvSpPr>
        <p:spPr>
          <a:xfrm>
            <a:off x="3258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8" name="Ovale 37"/>
          <p:cNvSpPr/>
          <p:nvPr/>
        </p:nvSpPr>
        <p:spPr>
          <a:xfrm>
            <a:off x="6786578" y="26280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9" name="Ovale 38"/>
          <p:cNvSpPr/>
          <p:nvPr/>
        </p:nvSpPr>
        <p:spPr>
          <a:xfrm>
            <a:off x="6786000" y="5446800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5" name="Ovale 44"/>
          <p:cNvSpPr/>
          <p:nvPr/>
        </p:nvSpPr>
        <p:spPr>
          <a:xfrm>
            <a:off x="5004000" y="4000504"/>
            <a:ext cx="360000" cy="36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46" name="Gruppo 45"/>
          <p:cNvGrpSpPr/>
          <p:nvPr/>
        </p:nvGrpSpPr>
        <p:grpSpPr>
          <a:xfrm>
            <a:off x="4572000" y="1647285"/>
            <a:ext cx="1606512" cy="1138773"/>
            <a:chOff x="4680000" y="1647285"/>
            <a:chExt cx="1606512" cy="1138773"/>
          </a:xfrm>
        </p:grpSpPr>
        <p:sp>
          <p:nvSpPr>
            <p:cNvPr id="48" name="CasellaDiTesto 47"/>
            <p:cNvSpPr txBox="1"/>
            <p:nvPr/>
          </p:nvSpPr>
          <p:spPr>
            <a:xfrm>
              <a:off x="5072066" y="1647285"/>
              <a:ext cx="1214446" cy="113877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aramond" pitchFamily="18" charset="0"/>
                </a:rPr>
                <a:t>EC8-N2</a:t>
              </a:r>
            </a:p>
            <a:p>
              <a:r>
                <a:rPr lang="en-US" sz="1700" dirty="0" smtClean="0">
                  <a:latin typeface="Garamond" pitchFamily="18" charset="0"/>
                </a:rPr>
                <a:t>Energy-A</a:t>
              </a:r>
            </a:p>
            <a:p>
              <a:r>
                <a:rPr lang="en-US" sz="1700" dirty="0" smtClean="0">
                  <a:latin typeface="Garamond" pitchFamily="18" charset="0"/>
                </a:rPr>
                <a:t>Energy-B</a:t>
              </a:r>
            </a:p>
            <a:p>
              <a:r>
                <a:rPr lang="en-US" sz="1700" dirty="0" smtClean="0">
                  <a:latin typeface="Garamond" pitchFamily="18" charset="0"/>
                </a:rPr>
                <a:t>RHA</a:t>
              </a:r>
            </a:p>
          </p:txBody>
        </p:sp>
        <p:cxnSp>
          <p:nvCxnSpPr>
            <p:cNvPr id="49" name="Connettore 1 48"/>
            <p:cNvCxnSpPr/>
            <p:nvPr/>
          </p:nvCxnSpPr>
          <p:spPr>
            <a:xfrm rot="10800000">
              <a:off x="4680000" y="1818000"/>
              <a:ext cx="360000" cy="1588"/>
            </a:xfrm>
            <a:prstGeom prst="line">
              <a:avLst/>
            </a:prstGeom>
            <a:ln w="222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/>
          </p:nvCxnSpPr>
          <p:spPr>
            <a:xfrm rot="10800000">
              <a:off x="4680000" y="2076000"/>
              <a:ext cx="360000" cy="1588"/>
            </a:xfrm>
            <a:prstGeom prst="line">
              <a:avLst/>
            </a:prstGeom>
            <a:ln w="22225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/>
          </p:nvCxnSpPr>
          <p:spPr>
            <a:xfrm rot="10800000">
              <a:off x="4680000" y="2334000"/>
              <a:ext cx="360000" cy="1588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/>
          </p:nvCxnSpPr>
          <p:spPr>
            <a:xfrm rot="10800000">
              <a:off x="4680000" y="2592000"/>
              <a:ext cx="360000" cy="1588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71527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When a comparison has to performed, it is crucial to compare the </a:t>
            </a:r>
            <a:r>
              <a:rPr lang="en-US" sz="2200" b="1" dirty="0" smtClean="0">
                <a:latin typeface="Garamond" pitchFamily="18" charset="0"/>
              </a:rPr>
              <a:t>NLSA “Ellipse” </a:t>
            </a:r>
            <a:r>
              <a:rPr lang="en-US" sz="2200" dirty="0" smtClean="0">
                <a:latin typeface="Garamond" pitchFamily="18" charset="0"/>
              </a:rPr>
              <a:t>with the </a:t>
            </a:r>
            <a:r>
              <a:rPr lang="en-US" sz="2200" b="1" dirty="0" smtClean="0">
                <a:latin typeface="Garamond" pitchFamily="18" charset="0"/>
              </a:rPr>
              <a:t>maximum mean response of RHA </a:t>
            </a:r>
            <a:endParaRPr lang="en-US" sz="2200" b="1" dirty="0" smtClean="0">
              <a:solidFill>
                <a:srgbClr val="FF0000"/>
              </a:solidFill>
              <a:latin typeface="Garamond" pitchFamily="18" charset="0"/>
            </a:endParaRPr>
          </a:p>
        </p:txBody>
      </p:sp>
      <p:sp>
        <p:nvSpPr>
          <p:cNvPr id="91178" name="Rectangle 4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1226" name="Rectangle 9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35" name="Immagine 34"/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0134" t="443" r="10134"/>
          <a:stretch>
            <a:fillRect/>
          </a:stretch>
        </p:blipFill>
        <p:spPr bwMode="auto">
          <a:xfrm>
            <a:off x="2786050" y="2000240"/>
            <a:ext cx="4643470" cy="378621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36" name="CasellaDiTesto 35"/>
          <p:cNvSpPr txBox="1"/>
          <p:nvPr/>
        </p:nvSpPr>
        <p:spPr>
          <a:xfrm>
            <a:off x="1428728" y="5874269"/>
            <a:ext cx="771527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In this case, the pushover analyses, which provide a better approximation, correspond to </a:t>
            </a:r>
            <a:r>
              <a:rPr lang="el-GR" sz="2200" dirty="0" smtClean="0">
                <a:latin typeface="Garamond" pitchFamily="18" charset="0"/>
              </a:rPr>
              <a:t>α</a:t>
            </a:r>
            <a:r>
              <a:rPr lang="it-IT" sz="2200" dirty="0" smtClean="0">
                <a:latin typeface="Garamond" pitchFamily="18" charset="0"/>
              </a:rPr>
              <a:t>-</a:t>
            </a:r>
            <a:r>
              <a:rPr lang="en-US" sz="2200" dirty="0" smtClean="0">
                <a:latin typeface="Garamond" pitchFamily="18" charset="0"/>
              </a:rPr>
              <a:t>angle ranging from 270 to 360°</a:t>
            </a:r>
            <a:endParaRPr lang="en-US" sz="2200" b="1" dirty="0" smtClean="0">
              <a:solidFill>
                <a:srgbClr val="FF0000"/>
              </a:solidFill>
              <a:latin typeface="Garamond" pitchFamily="18" charset="0"/>
            </a:endParaRPr>
          </a:p>
        </p:txBody>
      </p:sp>
      <p:sp>
        <p:nvSpPr>
          <p:cNvPr id="37" name="Rettangolo 36"/>
          <p:cNvSpPr/>
          <p:nvPr/>
        </p:nvSpPr>
        <p:spPr>
          <a:xfrm>
            <a:off x="6215074" y="4714884"/>
            <a:ext cx="100013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i="1" dirty="0" smtClean="0">
                <a:latin typeface="Garamond" pitchFamily="18" charset="0"/>
              </a:rPr>
              <a:t>Center of Mass</a:t>
            </a:r>
            <a:endParaRPr lang="en-US" sz="2200" i="1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3D-MDOF Systems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Procedures Assessment by means of 3D-MDOF system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943" name="Rectangle 3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428728" y="1109947"/>
            <a:ext cx="7358114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In </a:t>
            </a:r>
            <a:r>
              <a:rPr lang="en-US" sz="2200" b="1" dirty="0" smtClean="0">
                <a:latin typeface="Garamond" pitchFamily="18" charset="0"/>
              </a:rPr>
              <a:t>terms of displacement</a:t>
            </a:r>
            <a:r>
              <a:rPr lang="en-US" sz="2200" dirty="0" smtClean="0">
                <a:latin typeface="Garamond" pitchFamily="18" charset="0"/>
              </a:rPr>
              <a:t>, when the mean RHA response is compared to estimated performance provide by NLSAs, the </a:t>
            </a:r>
            <a:r>
              <a:rPr lang="en-US" sz="2200" b="1" dirty="0" smtClean="0">
                <a:latin typeface="Garamond" pitchFamily="18" charset="0"/>
              </a:rPr>
              <a:t>error parameter</a:t>
            </a:r>
            <a:r>
              <a:rPr lang="en-US" sz="2200" dirty="0" smtClean="0">
                <a:latin typeface="Garamond" pitchFamily="18" charset="0"/>
              </a:rPr>
              <a:t> is reported below for </a:t>
            </a:r>
            <a:r>
              <a:rPr lang="el-GR" sz="2200" b="1" dirty="0" smtClean="0">
                <a:latin typeface="Garamond" pitchFamily="18" charset="0"/>
              </a:rPr>
              <a:t>α</a:t>
            </a:r>
            <a:r>
              <a:rPr lang="en-US" sz="2200" b="1" dirty="0" smtClean="0">
                <a:latin typeface="Garamond" pitchFamily="18" charset="0"/>
              </a:rPr>
              <a:t> = 270° </a:t>
            </a:r>
            <a:r>
              <a:rPr lang="en-US" sz="2200" dirty="0" smtClean="0">
                <a:latin typeface="Garamond" pitchFamily="18" charset="0"/>
              </a:rPr>
              <a:t>and </a:t>
            </a:r>
            <a:r>
              <a:rPr lang="el-GR" sz="2200" b="1" dirty="0" smtClean="0">
                <a:latin typeface="Garamond" pitchFamily="18" charset="0"/>
              </a:rPr>
              <a:t>α</a:t>
            </a:r>
            <a:r>
              <a:rPr lang="en-US" sz="2200" b="1" dirty="0" smtClean="0">
                <a:latin typeface="Garamond" pitchFamily="18" charset="0"/>
              </a:rPr>
              <a:t> = 315°</a:t>
            </a:r>
            <a:endParaRPr lang="en-US" sz="2200" b="1" dirty="0" smtClean="0">
              <a:solidFill>
                <a:srgbClr val="FF0000"/>
              </a:solidFill>
              <a:latin typeface="Garamond" pitchFamily="18" charset="0"/>
            </a:endParaRPr>
          </a:p>
        </p:txBody>
      </p:sp>
      <p:sp>
        <p:nvSpPr>
          <p:cNvPr id="91178" name="Rectangle 4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1226" name="Rectangle 9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25" name="Immagine 24"/>
          <p:cNvPicPr/>
          <p:nvPr/>
        </p:nvPicPr>
        <p:blipFill>
          <a:blip r:embed="rId3"/>
          <a:srcRect l="5791" t="-3103" r="5791"/>
          <a:stretch>
            <a:fillRect/>
          </a:stretch>
        </p:blipFill>
        <p:spPr bwMode="auto">
          <a:xfrm>
            <a:off x="1728000" y="2340148"/>
            <a:ext cx="3344066" cy="235694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pic>
        <p:nvPicPr>
          <p:cNvPr id="26" name="Immagine 25"/>
          <p:cNvPicPr/>
          <p:nvPr/>
        </p:nvPicPr>
        <p:blipFill>
          <a:blip r:embed="rId4"/>
          <a:srcRect l="5791" t="-3103" r="5791"/>
          <a:stretch>
            <a:fillRect/>
          </a:stretch>
        </p:blipFill>
        <p:spPr bwMode="auto">
          <a:xfrm>
            <a:off x="5357818" y="2340148"/>
            <a:ext cx="3344066" cy="235694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38" name="Rettangolo 37"/>
          <p:cNvSpPr/>
          <p:nvPr/>
        </p:nvSpPr>
        <p:spPr>
          <a:xfrm>
            <a:off x="1643042" y="4333410"/>
            <a:ext cx="12858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l-GR" b="1" i="1" dirty="0" smtClean="0">
                <a:latin typeface="Garamond" pitchFamily="18" charset="0"/>
              </a:rPr>
              <a:t>α</a:t>
            </a:r>
            <a:r>
              <a:rPr lang="en-US" b="1" i="1" dirty="0" smtClean="0">
                <a:latin typeface="Garamond" pitchFamily="18" charset="0"/>
              </a:rPr>
              <a:t> = 270°</a:t>
            </a:r>
            <a:endParaRPr lang="en-US" b="1" i="1" dirty="0"/>
          </a:p>
        </p:txBody>
      </p:sp>
      <p:sp>
        <p:nvSpPr>
          <p:cNvPr id="39" name="Rettangolo 38"/>
          <p:cNvSpPr/>
          <p:nvPr/>
        </p:nvSpPr>
        <p:spPr>
          <a:xfrm>
            <a:off x="5286380" y="4345552"/>
            <a:ext cx="12858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l-GR" b="1" i="1" dirty="0" smtClean="0">
                <a:latin typeface="Garamond" pitchFamily="18" charset="0"/>
              </a:rPr>
              <a:t>α</a:t>
            </a:r>
            <a:r>
              <a:rPr lang="en-US" b="1" i="1" dirty="0" smtClean="0">
                <a:latin typeface="Garamond" pitchFamily="18" charset="0"/>
              </a:rPr>
              <a:t> = 315°</a:t>
            </a:r>
            <a:endParaRPr lang="en-US" b="1" i="1" dirty="0"/>
          </a:p>
        </p:txBody>
      </p:sp>
      <p:sp>
        <p:nvSpPr>
          <p:cNvPr id="40" name="CasellaDiTesto 39"/>
          <p:cNvSpPr txBox="1"/>
          <p:nvPr/>
        </p:nvSpPr>
        <p:spPr>
          <a:xfrm>
            <a:off x="1428728" y="4911408"/>
            <a:ext cx="7429552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As clearly shown by the results expressed by error parameter, when </a:t>
            </a:r>
            <a:r>
              <a:rPr lang="el-GR" sz="2200" b="1" dirty="0" smtClean="0">
                <a:latin typeface="Garamond" pitchFamily="18" charset="0"/>
              </a:rPr>
              <a:t>α</a:t>
            </a:r>
            <a:r>
              <a:rPr lang="it-IT" sz="2200" b="1" dirty="0" smtClean="0">
                <a:latin typeface="Garamond" pitchFamily="18" charset="0"/>
              </a:rPr>
              <a:t> </a:t>
            </a:r>
            <a:r>
              <a:rPr lang="en-US" sz="2200" b="1" dirty="0" smtClean="0">
                <a:latin typeface="Garamond" pitchFamily="18" charset="0"/>
              </a:rPr>
              <a:t>= 315°</a:t>
            </a:r>
            <a:r>
              <a:rPr lang="en-US" sz="2200" dirty="0" smtClean="0">
                <a:latin typeface="Garamond" pitchFamily="18" charset="0"/>
              </a:rPr>
              <a:t>, which provides the most accurate estimation, the </a:t>
            </a:r>
            <a:r>
              <a:rPr lang="en-US" sz="2200" b="1" dirty="0" smtClean="0">
                <a:latin typeface="Garamond" pitchFamily="18" charset="0"/>
              </a:rPr>
              <a:t>Energy-based approaches </a:t>
            </a:r>
            <a:r>
              <a:rPr lang="en-US" sz="2200" dirty="0" smtClean="0">
                <a:latin typeface="Garamond" pitchFamily="18" charset="0"/>
              </a:rPr>
              <a:t>(Energy B in particular) are a robust tool to evaluate non linear response of system</a:t>
            </a:r>
            <a:endParaRPr lang="en-US" sz="2200" b="1" dirty="0" smtClean="0">
              <a:solidFill>
                <a:srgbClr val="FF0000"/>
              </a:solidFill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Pushover Analysis Method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Static Analysis procedure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Non Linear Static Analysis (NLSA) or Pushover is an useful tool to </a:t>
            </a:r>
            <a:r>
              <a:rPr lang="en-US" sz="2200" b="1" dirty="0" smtClean="0">
                <a:latin typeface="Garamond" pitchFamily="18" charset="0"/>
              </a:rPr>
              <a:t>investigate</a:t>
            </a:r>
            <a:r>
              <a:rPr lang="en-US" sz="2200" dirty="0" smtClean="0">
                <a:latin typeface="Garamond" pitchFamily="18" charset="0"/>
              </a:rPr>
              <a:t> </a:t>
            </a:r>
            <a:r>
              <a:rPr lang="en-US" sz="2200" b="1" dirty="0" smtClean="0">
                <a:latin typeface="Garamond" pitchFamily="18" charset="0"/>
              </a:rPr>
              <a:t>non linear response of structural systems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1945179"/>
            <a:ext cx="7572428" cy="186204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Several methodologies are provided by literature and seismic codes:</a:t>
            </a:r>
          </a:p>
          <a:p>
            <a:endParaRPr lang="en-US" sz="5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b="1" dirty="0" smtClean="0">
                <a:latin typeface="Garamond" pitchFamily="18" charset="0"/>
              </a:rPr>
              <a:t>N2 Method (Eurocode 8, OPCM 3274, NTC 08)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CMDM (FEMA 356)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CSM (ATC-40)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CMDM, CSM (FEMA 440)</a:t>
            </a:r>
          </a:p>
        </p:txBody>
      </p:sp>
      <p:sp>
        <p:nvSpPr>
          <p:cNvPr id="37" name="Rettangolo 36"/>
          <p:cNvSpPr/>
          <p:nvPr/>
        </p:nvSpPr>
        <p:spPr>
          <a:xfrm>
            <a:off x="1571604" y="4000504"/>
            <a:ext cx="1857388" cy="714380"/>
          </a:xfrm>
          <a:prstGeom prst="rect">
            <a:avLst/>
          </a:prstGeom>
          <a:solidFill>
            <a:srgbClr val="99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Structural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Response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47" name="Rettangolo 46"/>
          <p:cNvSpPr/>
          <p:nvPr/>
        </p:nvSpPr>
        <p:spPr>
          <a:xfrm>
            <a:off x="3929058" y="4000504"/>
            <a:ext cx="1857388" cy="714380"/>
          </a:xfrm>
          <a:prstGeom prst="rect">
            <a:avLst/>
          </a:prstGeom>
          <a:solidFill>
            <a:srgbClr val="99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Seismic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Demand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48" name="Rettangolo 47"/>
          <p:cNvSpPr/>
          <p:nvPr/>
        </p:nvSpPr>
        <p:spPr>
          <a:xfrm>
            <a:off x="2786050" y="4929198"/>
            <a:ext cx="1857388" cy="714380"/>
          </a:xfrm>
          <a:prstGeom prst="rect">
            <a:avLst/>
          </a:prstGeom>
          <a:solidFill>
            <a:srgbClr val="99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Non Linear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Procedure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sp>
        <p:nvSpPr>
          <p:cNvPr id="49" name="Rettangolo 48"/>
          <p:cNvSpPr/>
          <p:nvPr/>
        </p:nvSpPr>
        <p:spPr>
          <a:xfrm>
            <a:off x="2786050" y="5857892"/>
            <a:ext cx="1857388" cy="714380"/>
          </a:xfrm>
          <a:prstGeom prst="rect">
            <a:avLst/>
          </a:prstGeom>
          <a:solidFill>
            <a:srgbClr val="99FF66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Garamond" pitchFamily="18" charset="0"/>
              </a:rPr>
              <a:t>Seismic Performance</a:t>
            </a:r>
            <a:endParaRPr lang="en-US" sz="2000" dirty="0">
              <a:solidFill>
                <a:schemeClr val="tx1"/>
              </a:solidFill>
              <a:latin typeface="Garamond" pitchFamily="18" charset="0"/>
            </a:endParaRPr>
          </a:p>
        </p:txBody>
      </p:sp>
      <p:cxnSp>
        <p:nvCxnSpPr>
          <p:cNvPr id="56" name="Connettore 4 44"/>
          <p:cNvCxnSpPr>
            <a:stCxn id="47" idx="2"/>
            <a:endCxn id="48" idx="3"/>
          </p:cNvCxnSpPr>
          <p:nvPr/>
        </p:nvCxnSpPr>
        <p:spPr>
          <a:xfrm rot="5400000">
            <a:off x="4464843" y="4893479"/>
            <a:ext cx="571504" cy="214314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ttore 4 44"/>
          <p:cNvCxnSpPr>
            <a:stCxn id="37" idx="2"/>
            <a:endCxn id="48" idx="1"/>
          </p:cNvCxnSpPr>
          <p:nvPr/>
        </p:nvCxnSpPr>
        <p:spPr>
          <a:xfrm rot="16200000" flipH="1">
            <a:off x="2357422" y="4857760"/>
            <a:ext cx="571504" cy="285752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ttore 2 65"/>
          <p:cNvCxnSpPr>
            <a:stCxn id="48" idx="2"/>
            <a:endCxn id="49" idx="0"/>
          </p:cNvCxnSpPr>
          <p:nvPr/>
        </p:nvCxnSpPr>
        <p:spPr>
          <a:xfrm rot="5400000">
            <a:off x="3607587" y="5750735"/>
            <a:ext cx="214314" cy="1588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Immagine 67"/>
          <p:cNvPicPr/>
          <p:nvPr/>
        </p:nvPicPr>
        <p:blipFill>
          <a:blip r:embed="rId3" cstate="print"/>
          <a:srcRect b="-5929"/>
          <a:stretch>
            <a:fillRect/>
          </a:stretch>
        </p:blipFill>
        <p:spPr bwMode="auto">
          <a:xfrm>
            <a:off x="6072198" y="3859346"/>
            <a:ext cx="2714644" cy="1714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" name="Immagine 68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72198" y="5430982"/>
            <a:ext cx="2714644" cy="11412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Conclusions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Main conclusions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grpSp>
        <p:nvGrpSpPr>
          <p:cNvPr id="3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CasellaDiTesto 17"/>
          <p:cNvSpPr txBox="1"/>
          <p:nvPr/>
        </p:nvSpPr>
        <p:spPr>
          <a:xfrm>
            <a:off x="1785918" y="6222705"/>
            <a:ext cx="6786610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</a:p>
        </p:txBody>
      </p:sp>
      <p:sp>
        <p:nvSpPr>
          <p:cNvPr id="19" name="Triangolo isoscele 18"/>
          <p:cNvSpPr/>
          <p:nvPr/>
        </p:nvSpPr>
        <p:spPr>
          <a:xfrm rot="16200000">
            <a:off x="1250133" y="6355134"/>
            <a:ext cx="642942" cy="285752"/>
          </a:xfrm>
          <a:prstGeom prst="triangle">
            <a:avLst/>
          </a:prstGeom>
          <a:solidFill>
            <a:srgbClr val="33CC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Conclusions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Main conclusions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358114" cy="49859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Applying an energy-based concept to NLSA allows to achieve several benefits</a:t>
            </a:r>
          </a:p>
          <a:p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Garamond" pitchFamily="18" charset="0"/>
              </a:rPr>
              <a:t>Representation of both structural behavior and seismic demand in terms of (pseudo) energy</a:t>
            </a: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Garamond" pitchFamily="18" charset="0"/>
              </a:rPr>
              <a:t>Introduction of same-energy displacement which avoids the arbitrary selection of a control point (usually rooftop CM)</a:t>
            </a: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Garamond" pitchFamily="18" charset="0"/>
              </a:rPr>
              <a:t>Energy-based procedures provide a robust and accurate estimation of “conventional exact” seismic response (RHA)</a:t>
            </a: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Garamond" pitchFamily="18" charset="0"/>
              </a:rPr>
              <a:t>Evaluations result be more accurate when they are express in terms of displacement and storey drift rather than base shear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Conclusions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Main conclusions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358114" cy="31393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5"/>
            </a:pPr>
            <a:r>
              <a:rPr lang="en-US" sz="2200" dirty="0" smtClean="0">
                <a:latin typeface="Garamond" pitchFamily="18" charset="0"/>
              </a:rPr>
              <a:t>Encouraging and comforting results have been found for all SDOF, 2D-MDOF and 3D-MDOF systems</a:t>
            </a:r>
          </a:p>
          <a:p>
            <a:pPr marL="457200" indent="-457200">
              <a:buFont typeface="+mj-lt"/>
              <a:buAutoNum type="arabicPeriod" startAt="5"/>
            </a:pPr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+mj-lt"/>
              <a:buAutoNum type="arabicPeriod" startAt="5"/>
            </a:pPr>
            <a:r>
              <a:rPr lang="en-US" sz="2200" dirty="0" smtClean="0">
                <a:latin typeface="Garamond" pitchFamily="18" charset="0"/>
              </a:rPr>
              <a:t>A preliminary energy-based approach has been introduced for 3D-MDOF structures, remaining several crucial aspects which require to be investigated</a:t>
            </a:r>
          </a:p>
          <a:p>
            <a:pPr marL="457200" indent="-457200">
              <a:buFont typeface="+mj-lt"/>
              <a:buAutoNum type="arabicPeriod" startAt="5"/>
            </a:pPr>
            <a:endParaRPr lang="en-US" sz="2200" dirty="0" smtClean="0">
              <a:latin typeface="Garamond" pitchFamily="18" charset="0"/>
            </a:endParaRPr>
          </a:p>
          <a:p>
            <a:pPr marL="457200" indent="-457200">
              <a:buFont typeface="+mj-lt"/>
              <a:buAutoNum type="arabicPeriod" startAt="5"/>
            </a:pPr>
            <a:r>
              <a:rPr lang="en-US" sz="2200" dirty="0" smtClean="0">
                <a:latin typeface="Garamond" pitchFamily="18" charset="0"/>
              </a:rPr>
              <a:t>Both energy-based NL procedures (En-A, En-B) can be directly applied to practical purposes </a:t>
            </a:r>
          </a:p>
        </p:txBody>
      </p:sp>
      <p:grpSp>
        <p:nvGrpSpPr>
          <p:cNvPr id="2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821521" y="285728"/>
            <a:ext cx="7500958" cy="19697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Università degli Studi di Perugia</a:t>
            </a: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Facoltà di Ingegneria</a:t>
            </a:r>
          </a:p>
          <a:p>
            <a:pPr algn="ctr"/>
            <a:endParaRPr lang="it-IT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  <a:p>
            <a:pPr algn="ctr"/>
            <a:r>
              <a:rPr lang="it-IT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Dottorato in Ingegneria Civile e Materiali Innovativi</a:t>
            </a: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XXV Ciclo – ICAR 09</a:t>
            </a: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Anno Accademico 2011/2012</a:t>
            </a: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29058" y="2285992"/>
            <a:ext cx="1285884" cy="127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CasellaDiTesto 18"/>
          <p:cNvSpPr txBox="1"/>
          <p:nvPr/>
        </p:nvSpPr>
        <p:spPr>
          <a:xfrm>
            <a:off x="821521" y="3714752"/>
            <a:ext cx="7500958" cy="129266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6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Approccio Energetico per la Valutazione</a:t>
            </a:r>
          </a:p>
          <a:p>
            <a:pPr algn="ctr"/>
            <a:r>
              <a:rPr lang="it-IT" sz="26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della Risposta Sismica delle Strutture</a:t>
            </a:r>
          </a:p>
          <a:p>
            <a:pPr algn="ctr"/>
            <a:r>
              <a:rPr lang="it-IT" sz="26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Mediante la Analisi Statica Non Lineare</a:t>
            </a:r>
          </a:p>
        </p:txBody>
      </p:sp>
      <p:sp>
        <p:nvSpPr>
          <p:cNvPr id="20" name="CasellaDiTesto 19"/>
          <p:cNvSpPr txBox="1"/>
          <p:nvPr/>
        </p:nvSpPr>
        <p:spPr>
          <a:xfrm>
            <a:off x="821521" y="5000636"/>
            <a:ext cx="750095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Candidato:</a:t>
            </a:r>
            <a:endParaRPr lang="it-IT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dott. ing. Enrico Tomassoli</a:t>
            </a:r>
          </a:p>
        </p:txBody>
      </p:sp>
      <p:sp>
        <p:nvSpPr>
          <p:cNvPr id="21" name="CasellaDiTesto 20"/>
          <p:cNvSpPr txBox="1"/>
          <p:nvPr/>
        </p:nvSpPr>
        <p:spPr>
          <a:xfrm>
            <a:off x="1000100" y="5864386"/>
            <a:ext cx="3357586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Relatore:</a:t>
            </a:r>
            <a:endParaRPr lang="it-IT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prof. Marco Mezzi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4929190" y="5864386"/>
            <a:ext cx="3357586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Coordinatore:</a:t>
            </a:r>
            <a:endParaRPr lang="it-IT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  <a:p>
            <a:pPr algn="ct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prof. Claudio </a:t>
            </a:r>
            <a:r>
              <a:rPr lang="it-IT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Tamagnini</a:t>
            </a:r>
            <a:endParaRPr lang="it-IT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57322" y="71414"/>
            <a:ext cx="75009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Pushover Analysis Method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pic>
        <p:nvPicPr>
          <p:cNvPr id="1026" name="Picture 2" descr="C:\Users\Enrico\Documents\Università\Varie\Immagini e copertine\Stemmi e loghi\Logo_Università_di_Perugia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71413"/>
            <a:ext cx="714380" cy="70936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ttangolo 22"/>
          <p:cNvSpPr/>
          <p:nvPr/>
        </p:nvSpPr>
        <p:spPr>
          <a:xfrm>
            <a:off x="-10148" y="928670"/>
            <a:ext cx="1296000" cy="6480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Introduction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7" name="Rettangolo 26"/>
          <p:cNvSpPr/>
          <p:nvPr/>
        </p:nvSpPr>
        <p:spPr>
          <a:xfrm>
            <a:off x="-10148" y="1588839"/>
            <a:ext cx="1296000" cy="6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Pushover Analysis</a:t>
            </a:r>
            <a:endParaRPr lang="en-US" sz="1600" b="1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-20264" y="2249008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Structural Response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29" name="Rettangolo 28"/>
          <p:cNvSpPr/>
          <p:nvPr/>
        </p:nvSpPr>
        <p:spPr>
          <a:xfrm>
            <a:off x="-10148" y="2909177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Seismic Demand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0" name="Rettangolo 29"/>
          <p:cNvSpPr/>
          <p:nvPr/>
        </p:nvSpPr>
        <p:spPr>
          <a:xfrm>
            <a:off x="-10148" y="3569346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Non Linear Procedures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-10148" y="4229515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SDOF</a:t>
            </a:r>
          </a:p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2" name="Rettangolo 31"/>
          <p:cNvSpPr/>
          <p:nvPr/>
        </p:nvSpPr>
        <p:spPr>
          <a:xfrm>
            <a:off x="-10148" y="488968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2D-MDOF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-10148" y="5549853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3D-MDOF Systems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34" name="Rettangolo 33"/>
          <p:cNvSpPr/>
          <p:nvPr/>
        </p:nvSpPr>
        <p:spPr>
          <a:xfrm>
            <a:off x="-10148" y="6210024"/>
            <a:ext cx="1296000" cy="648000"/>
          </a:xfrm>
          <a:prstGeom prst="rect">
            <a:avLst/>
          </a:prstGeom>
          <a:noFill/>
          <a:ln w="12700"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aramond" pitchFamily="18" charset="0"/>
              </a:rPr>
              <a:t>Conclusions</a:t>
            </a:r>
            <a:endParaRPr lang="en-US" sz="1600" i="1">
              <a:solidFill>
                <a:schemeClr val="tx1">
                  <a:lumMod val="85000"/>
                  <a:lumOff val="15000"/>
                </a:schemeClr>
              </a:solidFill>
              <a:latin typeface="Garamond" pitchFamily="18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1357290" y="457122"/>
            <a:ext cx="750095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Non Linear Static Analysis procedure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1428728" y="1109947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Pushover procedure is characterized by </a:t>
            </a:r>
            <a:r>
              <a:rPr lang="en-US" sz="2200" b="1" dirty="0" smtClean="0">
                <a:latin typeface="Garamond" pitchFamily="18" charset="0"/>
              </a:rPr>
              <a:t>critical steps </a:t>
            </a:r>
            <a:r>
              <a:rPr lang="en-US" sz="2200" dirty="0" smtClean="0">
                <a:latin typeface="Garamond" pitchFamily="18" charset="0"/>
              </a:rPr>
              <a:t>when it is utilized to evaluate seismic response of structures </a:t>
            </a:r>
            <a:endParaRPr lang="en-US" sz="2200" b="1" dirty="0" smtClean="0">
              <a:latin typeface="Garamond" pitchFamily="18" charset="0"/>
            </a:endParaRPr>
          </a:p>
        </p:txBody>
      </p:sp>
      <p:grpSp>
        <p:nvGrpSpPr>
          <p:cNvPr id="3" name="Gruppo 17"/>
          <p:cNvGrpSpPr/>
          <p:nvPr/>
        </p:nvGrpSpPr>
        <p:grpSpPr>
          <a:xfrm>
            <a:off x="0" y="794"/>
            <a:ext cx="9144000" cy="6858000"/>
            <a:chOff x="0" y="794"/>
            <a:chExt cx="9144000" cy="6858000"/>
          </a:xfrm>
        </p:grpSpPr>
        <p:cxnSp>
          <p:nvCxnSpPr>
            <p:cNvPr id="22" name="Connettore 1 21"/>
            <p:cNvCxnSpPr/>
            <p:nvPr/>
          </p:nvCxnSpPr>
          <p:spPr>
            <a:xfrm>
              <a:off x="0" y="928670"/>
              <a:ext cx="9144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 rot="5400000">
              <a:off x="-2143148" y="3429000"/>
              <a:ext cx="6858000" cy="1588"/>
            </a:xfrm>
            <a:prstGeom prst="line">
              <a:avLst/>
            </a:prstGeom>
            <a:ln w="25400">
              <a:solidFill>
                <a:srgbClr val="5F5F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35" name="CasellaDiTesto 34"/>
          <p:cNvSpPr txBox="1"/>
          <p:nvPr/>
        </p:nvSpPr>
        <p:spPr>
          <a:xfrm>
            <a:off x="1428728" y="1945179"/>
            <a:ext cx="7572428" cy="38933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Garamond" pitchFamily="18" charset="0"/>
              </a:rPr>
              <a:t>Typically,  issues related to this type of analysis are:</a:t>
            </a:r>
          </a:p>
          <a:p>
            <a:endParaRPr lang="en-US" sz="500" dirty="0" smtClean="0">
              <a:latin typeface="Garamond" pitchFamily="18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Problematic since dynamics behaviors are represented by means of static equivalent response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Definition of a unique point of system in order to represent entire structure response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Equipollence between real MDOF system and equivalent SDOF one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Comparison between seismic demand and structural capacity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Lateral force distribution used to represent seismic effects on structural masses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200" dirty="0" smtClean="0">
                <a:latin typeface="Garamond" pitchFamily="18" charset="0"/>
              </a:rPr>
              <a:t>Fraction of total mass which participates to seismic response</a:t>
            </a:r>
          </a:p>
        </p:txBody>
      </p:sp>
      <p:sp>
        <p:nvSpPr>
          <p:cNvPr id="70" name="CasellaDiTesto 69"/>
          <p:cNvSpPr txBox="1"/>
          <p:nvPr/>
        </p:nvSpPr>
        <p:spPr>
          <a:xfrm>
            <a:off x="1428728" y="5929330"/>
            <a:ext cx="74295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b="1" i="1" dirty="0" smtClean="0">
                <a:latin typeface="Garamond" pitchFamily="18" charset="0"/>
              </a:rPr>
              <a:t>The procedures here proposed tent to overcome the difficulties and uncertainness mentioned above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2478</TotalTime>
  <Words>7175</Words>
  <PresentationFormat>Presentazione su schermo (4:3)</PresentationFormat>
  <Paragraphs>2101</Paragraphs>
  <Slides>83</Slides>
  <Notes>0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83</vt:i4>
      </vt:variant>
    </vt:vector>
  </HeadingPairs>
  <TitlesOfParts>
    <vt:vector size="85" baseType="lpstr">
      <vt:lpstr>Tema di Office</vt:lpstr>
      <vt:lpstr>Equazione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  <vt:lpstr>Diapositiva 11</vt:lpstr>
      <vt:lpstr>Diapositiva 12</vt:lpstr>
      <vt:lpstr>Diapositiva 13</vt:lpstr>
      <vt:lpstr>Diapositiva 14</vt:lpstr>
      <vt:lpstr>Diapositiva 15</vt:lpstr>
      <vt:lpstr>Diapositiva 16</vt:lpstr>
      <vt:lpstr>Diapositiva 17</vt:lpstr>
      <vt:lpstr>Diapositiva 18</vt:lpstr>
      <vt:lpstr>Diapositiva 19</vt:lpstr>
      <vt:lpstr>Diapositiva 20</vt:lpstr>
      <vt:lpstr>Diapositiva 21</vt:lpstr>
      <vt:lpstr>Diapositiva 22</vt:lpstr>
      <vt:lpstr>Diapositiva 23</vt:lpstr>
      <vt:lpstr>Diapositiva 24</vt:lpstr>
      <vt:lpstr>Diapositiva 25</vt:lpstr>
      <vt:lpstr>Diapositiva 26</vt:lpstr>
      <vt:lpstr>Diapositiva 27</vt:lpstr>
      <vt:lpstr>Diapositiva 28</vt:lpstr>
      <vt:lpstr>Diapositiva 29</vt:lpstr>
      <vt:lpstr>Diapositiva 30</vt:lpstr>
      <vt:lpstr>Diapositiva 31</vt:lpstr>
      <vt:lpstr>Diapositiva 32</vt:lpstr>
      <vt:lpstr>Diapositiva 33</vt:lpstr>
      <vt:lpstr>Diapositiva 34</vt:lpstr>
      <vt:lpstr>Diapositiva 35</vt:lpstr>
      <vt:lpstr>Diapositiva 36</vt:lpstr>
      <vt:lpstr>Diapositiva 37</vt:lpstr>
      <vt:lpstr>Diapositiva 38</vt:lpstr>
      <vt:lpstr>Diapositiva 39</vt:lpstr>
      <vt:lpstr>Diapositiva 40</vt:lpstr>
      <vt:lpstr>Diapositiva 41</vt:lpstr>
      <vt:lpstr>Diapositiva 42</vt:lpstr>
      <vt:lpstr>Diapositiva 43</vt:lpstr>
      <vt:lpstr>Diapositiva 44</vt:lpstr>
      <vt:lpstr>Diapositiva 45</vt:lpstr>
      <vt:lpstr>Diapositiva 46</vt:lpstr>
      <vt:lpstr>Diapositiva 47</vt:lpstr>
      <vt:lpstr>Diapositiva 48</vt:lpstr>
      <vt:lpstr>Diapositiva 49</vt:lpstr>
      <vt:lpstr>Diapositiva 50</vt:lpstr>
      <vt:lpstr>Diapositiva 51</vt:lpstr>
      <vt:lpstr>Diapositiva 52</vt:lpstr>
      <vt:lpstr>Diapositiva 53</vt:lpstr>
      <vt:lpstr>Diapositiva 54</vt:lpstr>
      <vt:lpstr>Diapositiva 55</vt:lpstr>
      <vt:lpstr>Diapositiva 56</vt:lpstr>
      <vt:lpstr>Diapositiva 57</vt:lpstr>
      <vt:lpstr>Diapositiva 58</vt:lpstr>
      <vt:lpstr>Diapositiva 59</vt:lpstr>
      <vt:lpstr>Diapositiva 60</vt:lpstr>
      <vt:lpstr>Diapositiva 61</vt:lpstr>
      <vt:lpstr>Diapositiva 62</vt:lpstr>
      <vt:lpstr>Diapositiva 63</vt:lpstr>
      <vt:lpstr>Diapositiva 64</vt:lpstr>
      <vt:lpstr>Diapositiva 65</vt:lpstr>
      <vt:lpstr>Diapositiva 66</vt:lpstr>
      <vt:lpstr>Diapositiva 67</vt:lpstr>
      <vt:lpstr>Diapositiva 68</vt:lpstr>
      <vt:lpstr>Diapositiva 69</vt:lpstr>
      <vt:lpstr>Diapositiva 70</vt:lpstr>
      <vt:lpstr>Diapositiva 71</vt:lpstr>
      <vt:lpstr>Diapositiva 72</vt:lpstr>
      <vt:lpstr>Diapositiva 73</vt:lpstr>
      <vt:lpstr>Diapositiva 74</vt:lpstr>
      <vt:lpstr>Diapositiva 75</vt:lpstr>
      <vt:lpstr>Diapositiva 76</vt:lpstr>
      <vt:lpstr>Diapositiva 77</vt:lpstr>
      <vt:lpstr>Diapositiva 78</vt:lpstr>
      <vt:lpstr>Diapositiva 79</vt:lpstr>
      <vt:lpstr>Diapositiva 80</vt:lpstr>
      <vt:lpstr>Diapositiva 81</vt:lpstr>
      <vt:lpstr>Diapositiva 82</vt:lpstr>
      <vt:lpstr>Diapositiva 83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Enrico</dc:creator>
  <cp:lastModifiedBy>Enrico</cp:lastModifiedBy>
  <cp:revision>255</cp:revision>
  <dcterms:created xsi:type="dcterms:W3CDTF">2013-01-26T09:58:53Z</dcterms:created>
  <dcterms:modified xsi:type="dcterms:W3CDTF">2013-02-14T21:02:33Z</dcterms:modified>
</cp:coreProperties>
</file>

<file path=docProps/thumbnail.jpeg>
</file>